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5168" y="4797152"/>
            <a:ext cx="7488832" cy="1224136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773680" y="188640"/>
            <a:ext cx="62628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99288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3680" y="188640"/>
            <a:ext cx="62628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99288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51766D8-D859-452F-963C-7C889B4878FB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3E8123B-08C5-44CA-A2CD-3C8E5950F9B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4214818"/>
            <a:ext cx="6631576" cy="150988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Перша долікарська допомога при нещасних випадках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u="sng" dirty="0" err="1"/>
              <a:t>Капілярна</a:t>
            </a:r>
            <a:r>
              <a:rPr lang="ru-RU" sz="2400" u="sng" dirty="0"/>
              <a:t> </a:t>
            </a:r>
            <a:r>
              <a:rPr lang="ru-RU" sz="2400" u="sng" dirty="0" err="1"/>
              <a:t>кровотеча</a:t>
            </a:r>
            <a:r>
              <a:rPr lang="ru-RU" sz="2400" dirty="0"/>
              <a:t> добре </a:t>
            </a:r>
            <a:r>
              <a:rPr lang="ru-RU" sz="2400" dirty="0" err="1"/>
              <a:t>зупиняється</a:t>
            </a:r>
            <a:r>
              <a:rPr lang="ru-RU" sz="2400" dirty="0"/>
              <a:t> </a:t>
            </a:r>
            <a:r>
              <a:rPr lang="ru-RU" sz="2400" dirty="0" err="1"/>
              <a:t>стискувальною</a:t>
            </a:r>
            <a:r>
              <a:rPr lang="ru-RU" sz="2400" dirty="0"/>
              <a:t> </a:t>
            </a:r>
            <a:r>
              <a:rPr lang="ru-RU" sz="2400" dirty="0" err="1"/>
              <a:t>пов’язкою</a:t>
            </a:r>
            <a:r>
              <a:rPr lang="ru-RU" sz="2400" dirty="0"/>
              <a:t>,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</a:t>
            </a:r>
            <a:r>
              <a:rPr lang="ru-RU" sz="2400" dirty="0" err="1"/>
              <a:t>шкіру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рани </a:t>
            </a:r>
            <a:r>
              <a:rPr lang="ru-RU" sz="2400" dirty="0" err="1"/>
              <a:t>обробляють</a:t>
            </a:r>
            <a:r>
              <a:rPr lang="ru-RU" sz="2400" dirty="0"/>
              <a:t> </a:t>
            </a:r>
            <a:r>
              <a:rPr lang="ru-RU" sz="2400" dirty="0" err="1"/>
              <a:t>розчином</a:t>
            </a:r>
            <a:r>
              <a:rPr lang="ru-RU" sz="2400" dirty="0"/>
              <a:t> йоду, спирту, </a:t>
            </a:r>
            <a:r>
              <a:rPr lang="ru-RU" sz="2400" dirty="0" err="1"/>
              <a:t>горілки</a:t>
            </a:r>
            <a:r>
              <a:rPr lang="ru-RU" sz="2400" dirty="0"/>
              <a:t>, одеколону.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рани </a:t>
            </a:r>
            <a:r>
              <a:rPr lang="ru-RU" sz="2400" dirty="0" err="1"/>
              <a:t>виступає</a:t>
            </a:r>
            <a:r>
              <a:rPr lang="ru-RU" sz="2400" dirty="0"/>
              <a:t> </a:t>
            </a:r>
            <a:r>
              <a:rPr lang="ru-RU" sz="2400" dirty="0" err="1"/>
              <a:t>сторонній</a:t>
            </a:r>
            <a:r>
              <a:rPr lang="ru-RU" sz="2400" dirty="0"/>
              <a:t> пред­мет, у </a:t>
            </a:r>
            <a:r>
              <a:rPr lang="ru-RU" sz="2400" dirty="0" err="1"/>
              <a:t>місце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локалізації</a:t>
            </a:r>
            <a:r>
              <a:rPr lang="ru-RU" sz="2400" dirty="0"/>
              <a:t> треба </a:t>
            </a:r>
            <a:r>
              <a:rPr lang="ru-RU" sz="2400" dirty="0" err="1"/>
              <a:t>зробити</a:t>
            </a:r>
            <a:r>
              <a:rPr lang="ru-RU" sz="2400" dirty="0"/>
              <a:t> </a:t>
            </a:r>
            <a:r>
              <a:rPr lang="ru-RU" sz="2400" dirty="0" err="1"/>
              <a:t>упов’язці</a:t>
            </a:r>
            <a:r>
              <a:rPr lang="ru-RU" sz="2400" dirty="0"/>
              <a:t> </a:t>
            </a:r>
            <a:r>
              <a:rPr lang="ru-RU" sz="2400" dirty="0" err="1"/>
              <a:t>отвір</a:t>
            </a:r>
            <a:r>
              <a:rPr lang="ru-RU" sz="2400" dirty="0"/>
              <a:t>, </a:t>
            </a:r>
            <a:r>
              <a:rPr lang="ru-RU" sz="2400" dirty="0" err="1"/>
              <a:t>інакше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предмет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глибше</a:t>
            </a:r>
            <a:r>
              <a:rPr lang="ru-RU" sz="2400" dirty="0"/>
              <a:t> </a:t>
            </a:r>
            <a:r>
              <a:rPr lang="ru-RU" sz="2400" dirty="0" err="1"/>
              <a:t>проникнути</a:t>
            </a:r>
            <a:r>
              <a:rPr lang="ru-RU" sz="2400" dirty="0"/>
              <a:t> в середину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викликати</a:t>
            </a:r>
            <a:r>
              <a:rPr lang="ru-RU" sz="2400" dirty="0"/>
              <a:t> </a:t>
            </a:r>
            <a:r>
              <a:rPr lang="ru-RU" sz="2400" dirty="0" err="1"/>
              <a:t>ускладнення</a:t>
            </a:r>
            <a:r>
              <a:rPr lang="ru-RU" sz="2400" dirty="0"/>
              <a:t>.</a:t>
            </a:r>
          </a:p>
        </p:txBody>
      </p:sp>
      <p:pic>
        <p:nvPicPr>
          <p:cNvPr id="6" name="Рисунок 5" descr="image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214818"/>
            <a:ext cx="3905250" cy="2286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 err="1"/>
              <a:t>Венозну</a:t>
            </a:r>
            <a:r>
              <a:rPr lang="ru-RU" u="sng" dirty="0"/>
              <a:t> </a:t>
            </a:r>
            <a:r>
              <a:rPr lang="ru-RU" u="sng" dirty="0" err="1"/>
              <a:t>кровотечу</a:t>
            </a:r>
            <a:r>
              <a:rPr lang="ru-RU" dirty="0"/>
              <a:t> </a:t>
            </a:r>
            <a:r>
              <a:rPr lang="ru-RU" dirty="0" err="1"/>
              <a:t>зупинити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артеріальну</a:t>
            </a:r>
            <a:r>
              <a:rPr lang="ru-RU" dirty="0"/>
              <a:t>. Часто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підняти</a:t>
            </a:r>
            <a:r>
              <a:rPr lang="ru-RU" dirty="0"/>
              <a:t> </a:t>
            </a:r>
            <a:r>
              <a:rPr lang="ru-RU" dirty="0" err="1"/>
              <a:t>кінцівку</a:t>
            </a:r>
            <a:r>
              <a:rPr lang="ru-RU" dirty="0"/>
              <a:t>, максимально </a:t>
            </a:r>
            <a:r>
              <a:rPr lang="ru-RU" dirty="0" err="1"/>
              <a:t>зігнути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суглобі</a:t>
            </a:r>
            <a:r>
              <a:rPr lang="ru-RU" dirty="0"/>
              <a:t>, </a:t>
            </a:r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стискувальну</a:t>
            </a:r>
            <a:r>
              <a:rPr lang="ru-RU" dirty="0"/>
              <a:t> </a:t>
            </a:r>
            <a:r>
              <a:rPr lang="ru-RU" dirty="0" err="1"/>
              <a:t>пов’язку</a:t>
            </a:r>
            <a:r>
              <a:rPr lang="ru-RU" dirty="0"/>
              <a:t>.</a:t>
            </a:r>
          </a:p>
        </p:txBody>
      </p:sp>
      <p:pic>
        <p:nvPicPr>
          <p:cNvPr id="6" name="Рисунок 5" descr="1584812400_Venoznoe-krovotechenie-Priznaki-pervaya-pomosh-chem-harakterizuetsya-kak-ostanov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857628"/>
            <a:ext cx="4857784" cy="275274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Термічні</a:t>
            </a:r>
            <a:r>
              <a:rPr lang="ru-RU" b="1" dirty="0"/>
              <a:t> </a:t>
            </a:r>
            <a:r>
              <a:rPr lang="ru-RU" b="1" dirty="0" err="1"/>
              <a:t>опіки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 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ви­сокої</a:t>
            </a:r>
            <a:r>
              <a:rPr lang="ru-RU" sz="2400" dirty="0"/>
              <a:t> </a:t>
            </a:r>
            <a:r>
              <a:rPr lang="ru-RU" sz="2400" dirty="0" err="1"/>
              <a:t>температури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полум’я</a:t>
            </a:r>
            <a:r>
              <a:rPr lang="ru-RU" sz="2400" dirty="0"/>
              <a:t>, </a:t>
            </a:r>
            <a:r>
              <a:rPr lang="ru-RU" sz="2400" dirty="0" err="1"/>
              <a:t>потрапляння</a:t>
            </a:r>
            <a:r>
              <a:rPr lang="ru-RU" sz="2400" dirty="0"/>
              <a:t> на </a:t>
            </a:r>
            <a:r>
              <a:rPr lang="ru-RU" sz="2400" dirty="0" err="1"/>
              <a:t>шкіру</a:t>
            </a:r>
            <a:r>
              <a:rPr lang="ru-RU" sz="2400" dirty="0"/>
              <a:t> </a:t>
            </a:r>
            <a:r>
              <a:rPr lang="ru-RU" sz="2400" dirty="0" err="1"/>
              <a:t>гарячої</a:t>
            </a:r>
            <a:r>
              <a:rPr lang="ru-RU" sz="2400" dirty="0"/>
              <a:t> </a:t>
            </a:r>
            <a:r>
              <a:rPr lang="ru-RU" sz="2400" dirty="0" err="1"/>
              <a:t>рідини</a:t>
            </a:r>
            <a:r>
              <a:rPr lang="ru-RU" sz="2400" dirty="0"/>
              <a:t>, </a:t>
            </a:r>
            <a:r>
              <a:rPr lang="ru-RU" sz="2400" dirty="0" err="1"/>
              <a:t>розжарених</a:t>
            </a:r>
            <a:r>
              <a:rPr lang="ru-RU" sz="2400" dirty="0"/>
              <a:t> </a:t>
            </a:r>
            <a:r>
              <a:rPr lang="ru-RU" sz="2400" dirty="0" err="1"/>
              <a:t>предметів</a:t>
            </a:r>
            <a:r>
              <a:rPr lang="ru-RU" sz="2400" dirty="0"/>
              <a:t> </a:t>
            </a:r>
            <a:r>
              <a:rPr lang="ru-RU" sz="2400" dirty="0" err="1"/>
              <a:t>то­що</a:t>
            </a:r>
            <a:r>
              <a:rPr lang="ru-RU" sz="2400" dirty="0"/>
              <a:t>. </a:t>
            </a:r>
            <a:r>
              <a:rPr lang="ru-RU" sz="2400" dirty="0" err="1"/>
              <a:t>Ознаки</a:t>
            </a:r>
            <a:r>
              <a:rPr lang="ru-RU" sz="2400" dirty="0"/>
              <a:t>: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тяжкості</a:t>
            </a:r>
            <a:r>
              <a:rPr lang="ru-RU" sz="2400" dirty="0"/>
              <a:t>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чотири</a:t>
            </a:r>
            <a:r>
              <a:rPr lang="ru-RU" sz="2400" dirty="0"/>
              <a:t> </a:t>
            </a:r>
            <a:r>
              <a:rPr lang="ru-RU" sz="2400" dirty="0" err="1"/>
              <a:t>ступені</a:t>
            </a:r>
            <a:r>
              <a:rPr lang="ru-RU" sz="2400" dirty="0"/>
              <a:t> </a:t>
            </a:r>
            <a:r>
              <a:rPr lang="ru-RU" sz="2400" dirty="0" err="1"/>
              <a:t>опіку</a:t>
            </a:r>
            <a:r>
              <a:rPr lang="ru-RU" sz="2400" dirty="0"/>
              <a:t>: І – </a:t>
            </a:r>
            <a:r>
              <a:rPr lang="ru-RU" sz="2400" dirty="0" err="1"/>
              <a:t>почервоніння</a:t>
            </a:r>
            <a:r>
              <a:rPr lang="ru-RU" sz="2400" dirty="0"/>
              <a:t> </a:t>
            </a:r>
            <a:r>
              <a:rPr lang="ru-RU" sz="2400" dirty="0" err="1"/>
              <a:t>шкіри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набряк; </a:t>
            </a:r>
            <a:r>
              <a:rPr lang="en-US" sz="2400" dirty="0"/>
              <a:t>II – </a:t>
            </a:r>
            <a:r>
              <a:rPr lang="ru-RU" sz="2400" dirty="0" err="1"/>
              <a:t>пухирі</a:t>
            </a:r>
            <a:r>
              <a:rPr lang="ru-RU" sz="2400" dirty="0"/>
              <a:t>, </a:t>
            </a:r>
            <a:r>
              <a:rPr lang="ru-RU" sz="2400" dirty="0" err="1"/>
              <a:t>наповнені</a:t>
            </a:r>
            <a:r>
              <a:rPr lang="ru-RU" sz="2400" dirty="0"/>
              <a:t> </a:t>
            </a:r>
            <a:r>
              <a:rPr lang="ru-RU" sz="2400" dirty="0" err="1"/>
              <a:t>жовтуватою</a:t>
            </a:r>
            <a:r>
              <a:rPr lang="ru-RU" sz="2400" dirty="0"/>
              <a:t> </a:t>
            </a:r>
            <a:r>
              <a:rPr lang="ru-RU" sz="2400" dirty="0" err="1"/>
              <a:t>ріди­ною</a:t>
            </a:r>
            <a:r>
              <a:rPr lang="ru-RU" sz="2400" dirty="0"/>
              <a:t>; </a:t>
            </a:r>
            <a:r>
              <a:rPr lang="en-US" sz="2400" dirty="0"/>
              <a:t>III – </a:t>
            </a:r>
            <a:r>
              <a:rPr lang="ru-RU" sz="2400" dirty="0" err="1"/>
              <a:t>утворення</a:t>
            </a:r>
            <a:r>
              <a:rPr lang="ru-RU" sz="2400" dirty="0"/>
              <a:t> некрозу </a:t>
            </a:r>
            <a:r>
              <a:rPr lang="ru-RU" sz="2400" dirty="0" err="1"/>
              <a:t>шкіри</a:t>
            </a:r>
            <a:r>
              <a:rPr lang="ru-RU" sz="2400" dirty="0"/>
              <a:t>; </a:t>
            </a:r>
            <a:r>
              <a:rPr lang="en-US" sz="2400" dirty="0"/>
              <a:t>IV – </a:t>
            </a:r>
            <a:r>
              <a:rPr lang="ru-RU" sz="2400" dirty="0" err="1"/>
              <a:t>обвуглю­вання</a:t>
            </a:r>
            <a:r>
              <a:rPr lang="ru-RU" sz="2400" dirty="0"/>
              <a:t> тканин. При великих </a:t>
            </a:r>
            <a:r>
              <a:rPr lang="ru-RU" sz="2400" dirty="0" err="1"/>
              <a:t>опіках</a:t>
            </a:r>
            <a:r>
              <a:rPr lang="ru-RU" sz="2400" dirty="0"/>
              <a:t> </a:t>
            </a:r>
            <a:r>
              <a:rPr lang="ru-RU" sz="2400" dirty="0" err="1"/>
              <a:t>виникає</a:t>
            </a:r>
            <a:r>
              <a:rPr lang="ru-RU" sz="2400" dirty="0"/>
              <a:t> шок!</a:t>
            </a:r>
          </a:p>
        </p:txBody>
      </p:sp>
      <p:pic>
        <p:nvPicPr>
          <p:cNvPr id="6" name="Рисунок 5" descr="op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4429132"/>
            <a:ext cx="2143140" cy="215589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Допомога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 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швидко</a:t>
            </a:r>
            <a:r>
              <a:rPr lang="ru-RU" sz="2400" dirty="0"/>
              <a:t> </a:t>
            </a:r>
            <a:r>
              <a:rPr lang="ru-RU" sz="2400" dirty="0" err="1"/>
              <a:t>вивести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винести</a:t>
            </a:r>
            <a:r>
              <a:rPr lang="ru-RU" sz="2400" dirty="0"/>
              <a:t> </a:t>
            </a:r>
            <a:r>
              <a:rPr lang="ru-RU" sz="2400" dirty="0" err="1"/>
              <a:t>потерпілого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зони</a:t>
            </a:r>
            <a:r>
              <a:rPr lang="ru-RU" sz="2400" dirty="0"/>
              <a:t> </a:t>
            </a:r>
            <a:r>
              <a:rPr lang="ru-RU" sz="2400" dirty="0" err="1"/>
              <a:t>вогню</a:t>
            </a:r>
            <a:r>
              <a:rPr lang="ru-RU" sz="2400" dirty="0"/>
              <a:t>, </a:t>
            </a:r>
            <a:r>
              <a:rPr lang="ru-RU" sz="2400" dirty="0" err="1"/>
              <a:t>негайно</a:t>
            </a:r>
            <a:r>
              <a:rPr lang="ru-RU" sz="2400" dirty="0"/>
              <a:t> </a:t>
            </a:r>
            <a:r>
              <a:rPr lang="ru-RU" sz="2400" dirty="0" err="1"/>
              <a:t>зняти</a:t>
            </a:r>
            <a:r>
              <a:rPr lang="ru-RU" sz="2400" dirty="0"/>
              <a:t> </a:t>
            </a:r>
            <a:r>
              <a:rPr lang="ru-RU" sz="2400" dirty="0" err="1"/>
              <a:t>одяг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зайнявся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накинути</a:t>
            </a:r>
            <a:r>
              <a:rPr lang="ru-RU" sz="2400" dirty="0"/>
              <a:t> </a:t>
            </a:r>
            <a:r>
              <a:rPr lang="ru-RU" sz="2400" dirty="0" err="1"/>
              <a:t>щось</a:t>
            </a:r>
            <a:r>
              <a:rPr lang="ru-RU" sz="2400" dirty="0"/>
              <a:t> на </a:t>
            </a:r>
            <a:r>
              <a:rPr lang="ru-RU" sz="2400" dirty="0" err="1"/>
              <a:t>по­терпілого</a:t>
            </a:r>
            <a:r>
              <a:rPr lang="ru-RU" sz="2400" dirty="0"/>
              <a:t> (</a:t>
            </a:r>
            <a:r>
              <a:rPr lang="ru-RU" sz="2400" dirty="0" err="1"/>
              <a:t>покривало</a:t>
            </a:r>
            <a:r>
              <a:rPr lang="ru-RU" sz="2400" dirty="0"/>
              <a:t>, </a:t>
            </a:r>
            <a:r>
              <a:rPr lang="ru-RU" sz="2400" dirty="0" err="1"/>
              <a:t>мішок</a:t>
            </a:r>
            <a:r>
              <a:rPr lang="ru-RU" sz="2400" dirty="0"/>
              <a:t>, тканину),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припинити</a:t>
            </a:r>
            <a:r>
              <a:rPr lang="ru-RU" sz="2400" dirty="0"/>
              <a:t> до </a:t>
            </a:r>
            <a:r>
              <a:rPr lang="ru-RU" sz="2400" dirty="0" err="1"/>
              <a:t>вогню</a:t>
            </a:r>
            <a:r>
              <a:rPr lang="ru-RU" sz="2400" dirty="0"/>
              <a:t> доступ </a:t>
            </a:r>
            <a:r>
              <a:rPr lang="ru-RU" sz="2400" dirty="0" err="1"/>
              <a:t>повітря</a:t>
            </a:r>
            <a:r>
              <a:rPr lang="ru-RU" sz="2400" dirty="0"/>
              <a:t>. </a:t>
            </a:r>
            <a:r>
              <a:rPr lang="ru-RU" sz="2400" dirty="0" err="1"/>
              <a:t>Полум’я</a:t>
            </a:r>
            <a:r>
              <a:rPr lang="ru-RU" sz="2400" dirty="0"/>
              <a:t> на </a:t>
            </a:r>
            <a:r>
              <a:rPr lang="ru-RU" sz="2400" dirty="0" err="1"/>
              <a:t>одязі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гасити</a:t>
            </a:r>
            <a:r>
              <a:rPr lang="ru-RU" sz="2400" dirty="0"/>
              <a:t> водою, </a:t>
            </a:r>
            <a:r>
              <a:rPr lang="ru-RU" sz="2400" dirty="0" err="1"/>
              <a:t>засипати</a:t>
            </a:r>
            <a:r>
              <a:rPr lang="ru-RU" sz="2400" dirty="0"/>
              <a:t> </a:t>
            </a:r>
            <a:r>
              <a:rPr lang="ru-RU" sz="2400" dirty="0" err="1"/>
              <a:t>піском</a:t>
            </a:r>
            <a:r>
              <a:rPr lang="ru-RU" sz="2400" dirty="0"/>
              <a:t>, </a:t>
            </a:r>
            <a:r>
              <a:rPr lang="ru-RU" sz="2400" dirty="0" err="1"/>
              <a:t>гасити</a:t>
            </a:r>
            <a:r>
              <a:rPr lang="ru-RU" sz="2400" dirty="0"/>
              <a:t> </a:t>
            </a:r>
            <a:r>
              <a:rPr lang="ru-RU" sz="2400" dirty="0" err="1"/>
              <a:t>своїм</a:t>
            </a:r>
            <a:r>
              <a:rPr lang="ru-RU" sz="2400" dirty="0"/>
              <a:t> </a:t>
            </a:r>
            <a:r>
              <a:rPr lang="ru-RU" sz="2400" dirty="0" err="1"/>
              <a:t>тілом</a:t>
            </a:r>
            <a:r>
              <a:rPr lang="ru-RU" sz="2400" dirty="0"/>
              <a:t> (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качатися</a:t>
            </a:r>
            <a:r>
              <a:rPr lang="ru-RU" sz="2400" dirty="0"/>
              <a:t> по </a:t>
            </a:r>
            <a:r>
              <a:rPr lang="ru-RU" sz="2400" dirty="0" err="1"/>
              <a:t>землі</a:t>
            </a:r>
            <a:r>
              <a:rPr lang="ru-RU" sz="2400" dirty="0"/>
              <a:t>).</a:t>
            </a:r>
          </a:p>
        </p:txBody>
      </p:sp>
      <p:pic>
        <p:nvPicPr>
          <p:cNvPr id="6" name="Рисунок 5" descr="o_1drnc2poi1fd812qr16qh1u9h1pm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4071942"/>
            <a:ext cx="2786058" cy="278605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/>
              <a:t>Ураження</a:t>
            </a:r>
            <a:r>
              <a:rPr lang="ru-RU" sz="3200" b="1" dirty="0"/>
              <a:t> </a:t>
            </a:r>
            <a:r>
              <a:rPr lang="ru-RU" sz="3200" b="1" dirty="0" err="1"/>
              <a:t>електричним</a:t>
            </a:r>
            <a:r>
              <a:rPr lang="ru-RU" sz="3200" b="1" dirty="0"/>
              <a:t> </a:t>
            </a:r>
            <a:r>
              <a:rPr lang="ru-RU" sz="3200" b="1" dirty="0" err="1"/>
              <a:t>струмом</a:t>
            </a:r>
            <a:r>
              <a:rPr lang="ru-RU" sz="3200" b="1" dirty="0"/>
              <a:t>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/>
              <a:t> </a:t>
            </a:r>
            <a:r>
              <a:rPr lang="ru-RU" sz="2000" dirty="0"/>
              <a:t>Причина: робота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технічними</a:t>
            </a:r>
            <a:r>
              <a:rPr lang="ru-RU" sz="2000" dirty="0"/>
              <a:t> </a:t>
            </a:r>
            <a:r>
              <a:rPr lang="ru-RU" sz="2000" dirty="0" err="1"/>
              <a:t>електричними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, </a:t>
            </a:r>
            <a:r>
              <a:rPr lang="ru-RU" sz="2000" dirty="0" err="1"/>
              <a:t>пряме</a:t>
            </a:r>
            <a:r>
              <a:rPr lang="ru-RU" sz="2000" dirty="0"/>
              <a:t> </a:t>
            </a:r>
            <a:r>
              <a:rPr lang="ru-RU" sz="2000" dirty="0" err="1"/>
              <a:t>дотикання</a:t>
            </a:r>
            <a:r>
              <a:rPr lang="ru-RU" sz="2000" dirty="0"/>
              <a:t> до </a:t>
            </a:r>
            <a:r>
              <a:rPr lang="ru-RU" sz="2000" dirty="0" err="1"/>
              <a:t>провідника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джерела</a:t>
            </a:r>
            <a:r>
              <a:rPr lang="ru-RU" sz="2000" dirty="0"/>
              <a:t> струму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непряме</a:t>
            </a:r>
            <a:r>
              <a:rPr lang="ru-RU" sz="2000" dirty="0"/>
              <a:t> – за </a:t>
            </a:r>
            <a:r>
              <a:rPr lang="ru-RU" sz="2000" dirty="0" err="1"/>
              <a:t>індукцією</a:t>
            </a:r>
            <a:r>
              <a:rPr lang="ru-RU" sz="2000" dirty="0"/>
              <a:t>. </a:t>
            </a:r>
            <a:r>
              <a:rPr lang="ru-RU" sz="2000" dirty="0" err="1"/>
              <a:t>Змінний</a:t>
            </a:r>
            <a:r>
              <a:rPr lang="ru-RU" sz="2000" dirty="0"/>
              <a:t> струм уже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напругою</a:t>
            </a:r>
            <a:r>
              <a:rPr lang="ru-RU" sz="2000" dirty="0"/>
              <a:t> 220 В </a:t>
            </a:r>
            <a:r>
              <a:rPr lang="ru-RU" sz="2000" dirty="0" err="1"/>
              <a:t>викликає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тяжке</a:t>
            </a:r>
            <a:r>
              <a:rPr lang="ru-RU" sz="2000" dirty="0"/>
              <a:t> </a:t>
            </a:r>
            <a:r>
              <a:rPr lang="ru-RU" sz="2000" dirty="0" err="1"/>
              <a:t>враження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, яке </a:t>
            </a:r>
            <a:r>
              <a:rPr lang="ru-RU" sz="2000" dirty="0" err="1"/>
              <a:t>посилюється</a:t>
            </a:r>
            <a:r>
              <a:rPr lang="ru-RU" sz="2000" dirty="0"/>
              <a:t> при мокрому </a:t>
            </a:r>
            <a:r>
              <a:rPr lang="ru-RU" sz="2000" dirty="0" err="1"/>
              <a:t>взутті</a:t>
            </a:r>
            <a:r>
              <a:rPr lang="ru-RU" sz="2000" dirty="0"/>
              <a:t> та руках. </a:t>
            </a:r>
            <a:r>
              <a:rPr lang="ru-RU" sz="2000" dirty="0" err="1"/>
              <a:t>Електричний</a:t>
            </a:r>
            <a:r>
              <a:rPr lang="ru-RU" sz="2000" dirty="0"/>
              <a:t> струм </a:t>
            </a:r>
            <a:r>
              <a:rPr lang="ru-RU" sz="2000" dirty="0" err="1"/>
              <a:t>викликає</a:t>
            </a:r>
            <a:r>
              <a:rPr lang="ru-RU" sz="2000" dirty="0"/>
              <a:t> </a:t>
            </a:r>
            <a:r>
              <a:rPr lang="ru-RU" sz="2000" dirty="0" err="1"/>
              <a:t>зміни</a:t>
            </a:r>
            <a:r>
              <a:rPr lang="ru-RU" sz="2000" dirty="0"/>
              <a:t> в </a:t>
            </a:r>
            <a:r>
              <a:rPr lang="ru-RU" sz="2000" dirty="0" err="1"/>
              <a:t>не­рвовій</a:t>
            </a:r>
            <a:r>
              <a:rPr lang="ru-RU" sz="2000" dirty="0"/>
              <a:t> </a:t>
            </a:r>
            <a:r>
              <a:rPr lang="ru-RU" sz="2000" dirty="0" err="1"/>
              <a:t>системі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подразнення</a:t>
            </a:r>
            <a:r>
              <a:rPr lang="ru-RU" sz="2000" dirty="0"/>
              <a:t>, </a:t>
            </a:r>
            <a:r>
              <a:rPr lang="ru-RU" sz="2000" dirty="0" err="1"/>
              <a:t>параліч</a:t>
            </a:r>
            <a:r>
              <a:rPr lang="ru-RU" sz="2000" dirty="0"/>
              <a:t>, </a:t>
            </a:r>
            <a:r>
              <a:rPr lang="ru-RU" sz="2000" dirty="0" err="1"/>
              <a:t>спазми</a:t>
            </a:r>
            <a:r>
              <a:rPr lang="ru-RU" sz="2000" dirty="0"/>
              <a:t> </a:t>
            </a:r>
            <a:r>
              <a:rPr lang="ru-RU" sz="2000" dirty="0" err="1"/>
              <a:t>м’язів</a:t>
            </a:r>
            <a:r>
              <a:rPr lang="ru-RU" sz="2000" dirty="0"/>
              <a:t>, </a:t>
            </a:r>
            <a:r>
              <a:rPr lang="ru-RU" sz="2000" dirty="0" err="1"/>
              <a:t>опіки</a:t>
            </a:r>
            <a:r>
              <a:rPr lang="ru-RU" sz="2000" dirty="0"/>
              <a:t>.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статися</a:t>
            </a:r>
            <a:r>
              <a:rPr lang="ru-RU" sz="2000" dirty="0"/>
              <a:t> </a:t>
            </a:r>
            <a:r>
              <a:rPr lang="ru-RU" sz="2000" dirty="0" err="1"/>
              <a:t>судомний</a:t>
            </a:r>
            <a:r>
              <a:rPr lang="ru-RU" sz="2000" dirty="0"/>
              <a:t> спазм </a:t>
            </a:r>
            <a:r>
              <a:rPr lang="ru-RU" sz="2000" dirty="0" err="1"/>
              <a:t>діафрагми</a:t>
            </a:r>
            <a:r>
              <a:rPr lang="ru-RU" sz="2000" dirty="0"/>
              <a:t> – головного </a:t>
            </a:r>
            <a:r>
              <a:rPr lang="ru-RU" sz="2000" dirty="0" err="1"/>
              <a:t>дихального</a:t>
            </a:r>
            <a:r>
              <a:rPr lang="ru-RU" sz="2000" dirty="0"/>
              <a:t> </a:t>
            </a:r>
            <a:r>
              <a:rPr lang="ru-RU" sz="2000" dirty="0" err="1"/>
              <a:t>м’яза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серпи</a:t>
            </a:r>
            <a:r>
              <a:rPr lang="ru-RU" sz="2000" dirty="0"/>
              <a:t>. </a:t>
            </a:r>
            <a:r>
              <a:rPr lang="ru-RU" sz="2000" dirty="0" err="1"/>
              <a:t>Унаслідок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зупиняються</a:t>
            </a:r>
            <a:r>
              <a:rPr lang="ru-RU" sz="2000" dirty="0"/>
              <a:t> </a:t>
            </a:r>
            <a:r>
              <a:rPr lang="ru-RU" sz="2000" dirty="0" err="1"/>
              <a:t>серце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дихання</a:t>
            </a:r>
            <a:r>
              <a:rPr lang="ru-RU" sz="2000" dirty="0"/>
              <a:t>.</a:t>
            </a:r>
          </a:p>
        </p:txBody>
      </p:sp>
      <p:pic>
        <p:nvPicPr>
          <p:cNvPr id="6" name="Рисунок 5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071942"/>
            <a:ext cx="3070854" cy="261199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Допомога</a:t>
            </a:r>
            <a:r>
              <a:rPr lang="ru-RU" b="1" i="1" dirty="0"/>
              <a:t>.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Треба </a:t>
            </a:r>
            <a:r>
              <a:rPr lang="ru-RU" sz="2400" dirty="0" err="1"/>
              <a:t>негайно</a:t>
            </a:r>
            <a:r>
              <a:rPr lang="ru-RU" sz="2400" dirty="0"/>
              <a:t> </a:t>
            </a:r>
            <a:r>
              <a:rPr lang="ru-RU" sz="2400" dirty="0" err="1"/>
              <a:t>відірвати</a:t>
            </a:r>
            <a:r>
              <a:rPr lang="ru-RU" sz="2400" dirty="0"/>
              <a:t> </a:t>
            </a:r>
            <a:r>
              <a:rPr lang="ru-RU" sz="2400" dirty="0" err="1"/>
              <a:t>потерпілого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провідника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джерела</a:t>
            </a:r>
            <a:r>
              <a:rPr lang="ru-RU" sz="2400" dirty="0"/>
              <a:t> </a:t>
            </a:r>
            <a:r>
              <a:rPr lang="ru-RU" sz="2400" dirty="0" err="1"/>
              <a:t>електричного</a:t>
            </a:r>
            <a:r>
              <a:rPr lang="ru-RU" sz="2400" dirty="0"/>
              <a:t> струму, </a:t>
            </a:r>
            <a:r>
              <a:rPr lang="ru-RU" sz="2400" dirty="0" err="1"/>
              <a:t>додержуючися</a:t>
            </a:r>
            <a:r>
              <a:rPr lang="ru-RU" sz="2400" dirty="0"/>
              <a:t> </a:t>
            </a:r>
            <a:r>
              <a:rPr lang="ru-RU" sz="2400" dirty="0" err="1"/>
              <a:t>обережності</a:t>
            </a:r>
            <a:r>
              <a:rPr lang="ru-RU" sz="2400" dirty="0"/>
              <a:t>. За </a:t>
            </a:r>
            <a:r>
              <a:rPr lang="ru-RU" sz="2400" dirty="0" err="1"/>
              <a:t>відсутністю</a:t>
            </a:r>
            <a:r>
              <a:rPr lang="ru-RU" sz="2400" dirty="0"/>
              <a:t> </a:t>
            </a:r>
            <a:r>
              <a:rPr lang="ru-RU" sz="2400" dirty="0" err="1"/>
              <a:t>свідо­мості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терміново</a:t>
            </a:r>
            <a:r>
              <a:rPr lang="ru-RU" sz="2400" dirty="0"/>
              <a:t> </a:t>
            </a:r>
            <a:r>
              <a:rPr lang="ru-RU" sz="2400" dirty="0" err="1"/>
              <a:t>розпочати</a:t>
            </a:r>
            <a:r>
              <a:rPr lang="ru-RU" sz="2400" dirty="0"/>
              <a:t> </a:t>
            </a:r>
            <a:r>
              <a:rPr lang="ru-RU" sz="2400" dirty="0" err="1"/>
              <a:t>оживлення</a:t>
            </a:r>
            <a:r>
              <a:rPr lang="ru-RU" sz="2400" dirty="0"/>
              <a:t> (</a:t>
            </a:r>
            <a:r>
              <a:rPr lang="ru-RU" sz="2400" dirty="0" err="1"/>
              <a:t>штучне</a:t>
            </a:r>
            <a:r>
              <a:rPr lang="ru-RU" sz="2400" dirty="0"/>
              <a:t> </a:t>
            </a:r>
            <a:r>
              <a:rPr lang="ru-RU" sz="2400" dirty="0" err="1"/>
              <a:t>дихання</a:t>
            </a:r>
            <a:r>
              <a:rPr lang="ru-RU" sz="2400" dirty="0"/>
              <a:t>, </a:t>
            </a:r>
            <a:r>
              <a:rPr lang="ru-RU" sz="2400" dirty="0" err="1"/>
              <a:t>прямий</a:t>
            </a:r>
            <a:r>
              <a:rPr lang="ru-RU" sz="2400" dirty="0"/>
              <a:t> </a:t>
            </a:r>
            <a:r>
              <a:rPr lang="ru-RU" sz="2400" dirty="0" err="1"/>
              <a:t>масаж</a:t>
            </a:r>
            <a:r>
              <a:rPr lang="ru-RU" sz="2400" dirty="0"/>
              <a:t> </a:t>
            </a:r>
            <a:r>
              <a:rPr lang="ru-RU" sz="2400" dirty="0" err="1"/>
              <a:t>серця</a:t>
            </a:r>
            <a:r>
              <a:rPr lang="ru-RU" sz="2400" dirty="0"/>
              <a:t>) до </a:t>
            </a:r>
            <a:r>
              <a:rPr lang="ru-RU" sz="2400" dirty="0" err="1"/>
              <a:t>повного</a:t>
            </a:r>
            <a:r>
              <a:rPr lang="ru-RU" sz="2400" dirty="0"/>
              <a:t> </a:t>
            </a:r>
            <a:r>
              <a:rPr lang="ru-RU" sz="2400" dirty="0" err="1"/>
              <a:t>відновлення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життєдіяльності</a:t>
            </a:r>
            <a:r>
              <a:rPr lang="ru-RU" sz="2400" dirty="0"/>
              <a:t>, </a:t>
            </a:r>
            <a:r>
              <a:rPr lang="ru-RU" sz="2400" dirty="0" err="1"/>
              <a:t>напоїти</a:t>
            </a:r>
            <a:r>
              <a:rPr lang="ru-RU" sz="2400" dirty="0"/>
              <a:t> ве­ликою </a:t>
            </a:r>
            <a:r>
              <a:rPr lang="ru-RU" sz="2400" dirty="0" err="1"/>
              <a:t>кількістю</a:t>
            </a:r>
            <a:r>
              <a:rPr lang="ru-RU" sz="2400" dirty="0"/>
              <a:t> води, </a:t>
            </a:r>
            <a:r>
              <a:rPr lang="ru-RU" sz="2400" dirty="0" err="1"/>
              <a:t>чаєм</a:t>
            </a:r>
            <a:r>
              <a:rPr lang="ru-RU" sz="2400" dirty="0"/>
              <a:t>,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створити</a:t>
            </a:r>
            <a:r>
              <a:rPr lang="ru-RU" sz="2400" dirty="0"/>
              <a:t> тепло.</a:t>
            </a:r>
          </a:p>
        </p:txBody>
      </p:sp>
      <p:pic>
        <p:nvPicPr>
          <p:cNvPr id="6" name="Рисунок 5" descr="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315202"/>
            <a:ext cx="3024201" cy="254279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/>
              <a:t>Отруєння</a:t>
            </a:r>
            <a:r>
              <a:rPr lang="ru-RU" sz="2800" b="1" dirty="0"/>
              <a:t> </a:t>
            </a:r>
            <a:r>
              <a:rPr lang="ru-RU" sz="2800" b="1" dirty="0" err="1"/>
              <a:t>загального</a:t>
            </a:r>
            <a:r>
              <a:rPr lang="ru-RU" sz="2800" b="1" dirty="0"/>
              <a:t> характеру.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b="1" dirty="0"/>
              <a:t> </a:t>
            </a:r>
            <a:r>
              <a:rPr lang="ru-RU" sz="2000" dirty="0"/>
              <a:t>Причина: </a:t>
            </a:r>
            <a:r>
              <a:rPr lang="ru-RU" sz="2000" dirty="0" err="1"/>
              <a:t>вживання</a:t>
            </a:r>
            <a:r>
              <a:rPr lang="ru-RU" sz="2000" dirty="0"/>
              <a:t> </a:t>
            </a:r>
            <a:r>
              <a:rPr lang="ru-RU" sz="2000" dirty="0" err="1"/>
              <a:t>несвіжих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заражених</a:t>
            </a:r>
            <a:r>
              <a:rPr lang="ru-RU" sz="2000" dirty="0"/>
              <a:t> </a:t>
            </a:r>
            <a:r>
              <a:rPr lang="ru-RU" sz="2000" dirty="0" err="1"/>
              <a:t>хвороботворними</a:t>
            </a:r>
            <a:r>
              <a:rPr lang="ru-RU" sz="2000" dirty="0"/>
              <a:t> </a:t>
            </a:r>
            <a:r>
              <a:rPr lang="ru-RU" sz="2000" dirty="0" err="1"/>
              <a:t>бактеріями</a:t>
            </a:r>
            <a:r>
              <a:rPr lang="ru-RU" sz="2000" dirty="0"/>
              <a:t> </a:t>
            </a:r>
            <a:r>
              <a:rPr lang="ru-RU" sz="2000" dirty="0" err="1"/>
              <a:t>продуктів</a:t>
            </a:r>
            <a:r>
              <a:rPr lang="ru-RU" sz="2000" dirty="0"/>
              <a:t>.</a:t>
            </a:r>
          </a:p>
          <a:p>
            <a:pPr algn="just" fontAlgn="base"/>
            <a:r>
              <a:rPr lang="ru-RU" sz="2000" dirty="0" err="1"/>
              <a:t>Захворювання</a:t>
            </a:r>
            <a:r>
              <a:rPr lang="ru-RU" sz="2000" dirty="0"/>
              <a:t>, як правило, </a:t>
            </a:r>
            <a:r>
              <a:rPr lang="ru-RU" sz="2000" dirty="0" err="1"/>
              <a:t>починається</a:t>
            </a:r>
            <a:r>
              <a:rPr lang="ru-RU" sz="2000" dirty="0"/>
              <a:t> через 1…2 год.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вживання</a:t>
            </a:r>
            <a:r>
              <a:rPr lang="ru-RU" sz="2000" dirty="0"/>
              <a:t> </a:t>
            </a:r>
            <a:r>
              <a:rPr lang="ru-RU" sz="2000" dirty="0" err="1"/>
              <a:t>заражених</a:t>
            </a:r>
            <a:r>
              <a:rPr lang="ru-RU" sz="2000" dirty="0"/>
              <a:t> </a:t>
            </a:r>
            <a:r>
              <a:rPr lang="ru-RU" sz="2000" dirty="0" err="1"/>
              <a:t>продуктів</a:t>
            </a:r>
            <a:r>
              <a:rPr lang="ru-RU" sz="2000" dirty="0"/>
              <a:t>, </a:t>
            </a:r>
            <a:r>
              <a:rPr lang="ru-RU" sz="2000" dirty="0" err="1"/>
              <a:t>інколи</a:t>
            </a:r>
            <a:r>
              <a:rPr lang="ru-RU" sz="2000" dirty="0"/>
              <a:t> через 20…26 год.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отруєння</a:t>
            </a:r>
            <a:r>
              <a:rPr lang="ru-RU" sz="2000" dirty="0"/>
              <a:t>: </a:t>
            </a:r>
            <a:r>
              <a:rPr lang="ru-RU" sz="2000" dirty="0" err="1"/>
              <a:t>нудота</a:t>
            </a:r>
            <a:r>
              <a:rPr lang="ru-RU" sz="2000" dirty="0"/>
              <a:t>, </a:t>
            </a:r>
            <a:r>
              <a:rPr lang="ru-RU" sz="2000" dirty="0" err="1"/>
              <a:t>блюван­ня</a:t>
            </a:r>
            <a:r>
              <a:rPr lang="ru-RU" sz="2000" dirty="0"/>
              <a:t> (</a:t>
            </a:r>
            <a:r>
              <a:rPr lang="ru-RU" sz="2000" dirty="0" err="1"/>
              <a:t>неодноразове</a:t>
            </a:r>
            <a:r>
              <a:rPr lang="ru-RU" sz="2000" dirty="0"/>
              <a:t>), </a:t>
            </a:r>
            <a:r>
              <a:rPr lang="ru-RU" sz="2000" dirty="0" err="1"/>
              <a:t>перемінчастий</a:t>
            </a:r>
            <a:r>
              <a:rPr lang="ru-RU" sz="2000" dirty="0"/>
              <a:t> </a:t>
            </a:r>
            <a:r>
              <a:rPr lang="ru-RU" sz="2000" dirty="0" err="1"/>
              <a:t>біль</a:t>
            </a:r>
            <a:r>
              <a:rPr lang="ru-RU" sz="2000" dirty="0"/>
              <a:t> у </a:t>
            </a:r>
            <a:r>
              <a:rPr lang="ru-RU" sz="2000" dirty="0" err="1"/>
              <a:t>животі</a:t>
            </a:r>
            <a:r>
              <a:rPr lang="ru-RU" sz="2000" dirty="0"/>
              <a:t>, </a:t>
            </a:r>
            <a:r>
              <a:rPr lang="ru-RU" sz="2000" dirty="0" err="1"/>
              <a:t>часте</a:t>
            </a:r>
            <a:r>
              <a:rPr lang="ru-RU" sz="2000" dirty="0"/>
              <a:t> </a:t>
            </a:r>
            <a:r>
              <a:rPr lang="ru-RU" sz="2000" dirty="0" err="1"/>
              <a:t>рідке</a:t>
            </a:r>
            <a:r>
              <a:rPr lang="ru-RU" sz="2000" dirty="0"/>
              <a:t> </a:t>
            </a:r>
            <a:r>
              <a:rPr lang="ru-RU" sz="2000" dirty="0" err="1"/>
              <a:t>випорожнення</a:t>
            </a:r>
            <a:r>
              <a:rPr lang="ru-RU" sz="2000" dirty="0"/>
              <a:t>, </a:t>
            </a:r>
            <a:r>
              <a:rPr lang="ru-RU" sz="2000" dirty="0" err="1"/>
              <a:t>блідість</a:t>
            </a:r>
            <a:r>
              <a:rPr lang="ru-RU" sz="2000" dirty="0"/>
              <a:t>,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температу­ри</a:t>
            </a:r>
            <a:r>
              <a:rPr lang="ru-RU" sz="2000" dirty="0"/>
              <a:t> до 40°С, </a:t>
            </a:r>
            <a:r>
              <a:rPr lang="ru-RU" sz="2000" dirty="0" err="1"/>
              <a:t>частий</a:t>
            </a:r>
            <a:r>
              <a:rPr lang="ru-RU" sz="2000" dirty="0"/>
              <a:t> </a:t>
            </a:r>
            <a:r>
              <a:rPr lang="ru-RU" sz="2000" dirty="0" err="1"/>
              <a:t>слабий</a:t>
            </a:r>
            <a:r>
              <a:rPr lang="ru-RU" sz="2000" dirty="0"/>
              <a:t> пульс, </a:t>
            </a:r>
            <a:r>
              <a:rPr lang="ru-RU" sz="2000" dirty="0" err="1"/>
              <a:t>судоми</a:t>
            </a:r>
            <a:r>
              <a:rPr lang="ru-RU" sz="2000" dirty="0"/>
              <a:t>. </a:t>
            </a:r>
            <a:r>
              <a:rPr lang="ru-RU" sz="2000" dirty="0" err="1"/>
              <a:t>Блювання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понос </a:t>
            </a:r>
            <a:r>
              <a:rPr lang="ru-RU" sz="2000" dirty="0" err="1"/>
              <a:t>зневоднюють</a:t>
            </a:r>
            <a:r>
              <a:rPr lang="ru-RU" sz="2000" dirty="0"/>
              <a:t> </a:t>
            </a:r>
            <a:r>
              <a:rPr lang="ru-RU" sz="2000" dirty="0" err="1"/>
              <a:t>організм</a:t>
            </a:r>
            <a:r>
              <a:rPr lang="ru-RU" sz="2000" dirty="0"/>
              <a:t>, </a:t>
            </a:r>
            <a:r>
              <a:rPr lang="ru-RU" sz="2000" dirty="0" err="1"/>
              <a:t>сприяють</a:t>
            </a:r>
            <a:r>
              <a:rPr lang="ru-RU" sz="2000" dirty="0"/>
              <a:t> </a:t>
            </a:r>
            <a:r>
              <a:rPr lang="ru-RU" sz="2000" dirty="0" err="1"/>
              <a:t>втраті</a:t>
            </a:r>
            <a:r>
              <a:rPr lang="ru-RU" sz="2000" dirty="0"/>
              <a:t> солей.</a:t>
            </a:r>
          </a:p>
          <a:p>
            <a:endParaRPr lang="ru-RU" dirty="0"/>
          </a:p>
        </p:txBody>
      </p:sp>
      <p:pic>
        <p:nvPicPr>
          <p:cNvPr id="6" name="Рисунок 5" descr="unnam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429132"/>
            <a:ext cx="3214710" cy="214732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Допомога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 </a:t>
            </a:r>
            <a:r>
              <a:rPr lang="ru-RU" sz="2400" dirty="0" err="1"/>
              <a:t>Потерпілому</a:t>
            </a:r>
            <a:r>
              <a:rPr lang="ru-RU" sz="2400" dirty="0"/>
              <a:t>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разів</a:t>
            </a:r>
            <a:r>
              <a:rPr lang="ru-RU" sz="2400" dirty="0"/>
              <a:t> </a:t>
            </a:r>
            <a:r>
              <a:rPr lang="ru-RU" sz="2400" dirty="0" err="1"/>
              <a:t>промивають</a:t>
            </a:r>
            <a:r>
              <a:rPr lang="ru-RU" sz="2400" dirty="0"/>
              <a:t> </a:t>
            </a:r>
            <a:r>
              <a:rPr lang="ru-RU" sz="2400" dirty="0" err="1"/>
              <a:t>шлунок</a:t>
            </a:r>
            <a:r>
              <a:rPr lang="ru-RU" sz="2400" dirty="0"/>
              <a:t> (</a:t>
            </a:r>
            <a:r>
              <a:rPr lang="ru-RU" sz="2400" dirty="0" err="1"/>
              <a:t>примушують</a:t>
            </a:r>
            <a:r>
              <a:rPr lang="ru-RU" sz="2400" dirty="0"/>
              <a:t> </a:t>
            </a:r>
            <a:r>
              <a:rPr lang="ru-RU" sz="2400" dirty="0" err="1"/>
              <a:t>випити</a:t>
            </a:r>
            <a:r>
              <a:rPr lang="ru-RU" sz="2400" dirty="0"/>
              <a:t> </a:t>
            </a:r>
            <a:r>
              <a:rPr lang="ru-RU" sz="2400" b="1" dirty="0"/>
              <a:t>1,5.-2 л </a:t>
            </a:r>
            <a:r>
              <a:rPr lang="ru-RU" sz="2400" dirty="0"/>
              <a:t>води, 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викликають</a:t>
            </a:r>
            <a:r>
              <a:rPr lang="ru-RU" sz="2400" dirty="0"/>
              <a:t> </a:t>
            </a:r>
            <a:r>
              <a:rPr lang="ru-RU" sz="2400" dirty="0" err="1"/>
              <a:t>блювання</a:t>
            </a:r>
            <a:r>
              <a:rPr lang="ru-RU" sz="2400" dirty="0"/>
              <a:t> </a:t>
            </a:r>
            <a:r>
              <a:rPr lang="ru-RU" sz="2400" dirty="0" err="1"/>
              <a:t>подразненням</a:t>
            </a:r>
            <a:r>
              <a:rPr lang="ru-RU" sz="2400" dirty="0"/>
              <a:t> </a:t>
            </a:r>
            <a:r>
              <a:rPr lang="ru-RU" sz="2400" dirty="0" err="1"/>
              <a:t>кореня</a:t>
            </a:r>
            <a:r>
              <a:rPr lang="ru-RU" sz="2400" dirty="0"/>
              <a:t> </a:t>
            </a:r>
            <a:r>
              <a:rPr lang="ru-RU" sz="2400" dirty="0" err="1"/>
              <a:t>язика</a:t>
            </a:r>
            <a:r>
              <a:rPr lang="ru-RU" sz="2400" dirty="0"/>
              <a:t>) до </a:t>
            </a:r>
            <a:r>
              <a:rPr lang="ru-RU" sz="2400" dirty="0" err="1"/>
              <a:t>появи</a:t>
            </a:r>
            <a:r>
              <a:rPr lang="ru-RU" sz="2400" dirty="0"/>
              <a:t> </a:t>
            </a:r>
            <a:r>
              <a:rPr lang="ru-RU" sz="2400" dirty="0" err="1"/>
              <a:t>чистих</a:t>
            </a:r>
            <a:r>
              <a:rPr lang="ru-RU" sz="2400" dirty="0"/>
              <a:t> </a:t>
            </a:r>
            <a:r>
              <a:rPr lang="ru-RU" sz="2400" dirty="0" err="1"/>
              <a:t>промивних</a:t>
            </a:r>
            <a:r>
              <a:rPr lang="ru-RU" sz="2400" dirty="0"/>
              <a:t> вод.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дають</a:t>
            </a:r>
            <a:r>
              <a:rPr lang="ru-RU" sz="2400" dirty="0"/>
              <a:t> чай, </a:t>
            </a:r>
            <a:r>
              <a:rPr lang="ru-RU" sz="2400" dirty="0" err="1"/>
              <a:t>ка­ву</a:t>
            </a:r>
            <a:r>
              <a:rPr lang="ru-RU" sz="2400" dirty="0"/>
              <a:t>, </a:t>
            </a:r>
            <a:r>
              <a:rPr lang="ru-RU" sz="2400" dirty="0" err="1"/>
              <a:t>але</a:t>
            </a:r>
            <a:r>
              <a:rPr lang="ru-RU" sz="2400" dirty="0"/>
              <a:t> не </a:t>
            </a:r>
            <a:r>
              <a:rPr lang="ru-RU" sz="2400" dirty="0" err="1"/>
              <a:t>їжу</a:t>
            </a:r>
            <a:r>
              <a:rPr lang="ru-RU" sz="2400" dirty="0"/>
              <a:t>.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постійно</a:t>
            </a:r>
            <a:r>
              <a:rPr lang="ru-RU" sz="2400" dirty="0"/>
              <a:t> </a:t>
            </a:r>
            <a:r>
              <a:rPr lang="ru-RU" sz="2400" dirty="0" err="1"/>
              <a:t>стежити</a:t>
            </a:r>
            <a:r>
              <a:rPr lang="ru-RU" sz="2400" dirty="0"/>
              <a:t> за </a:t>
            </a:r>
            <a:r>
              <a:rPr lang="ru-RU" sz="2400" dirty="0" err="1"/>
              <a:t>хворим</a:t>
            </a:r>
            <a:r>
              <a:rPr lang="ru-RU" sz="2400" dirty="0"/>
              <a:t> для </a:t>
            </a:r>
            <a:r>
              <a:rPr lang="ru-RU" sz="2400" dirty="0" err="1"/>
              <a:t>запобігання</a:t>
            </a:r>
            <a:r>
              <a:rPr lang="ru-RU" sz="2400" dirty="0"/>
              <a:t> </a:t>
            </a:r>
            <a:r>
              <a:rPr lang="ru-RU" sz="2400" dirty="0" err="1"/>
              <a:t>зупинення</a:t>
            </a:r>
            <a:r>
              <a:rPr lang="ru-RU" sz="2400" dirty="0"/>
              <a:t> </a:t>
            </a:r>
            <a:r>
              <a:rPr lang="ru-RU" sz="2400" dirty="0" err="1"/>
              <a:t>дихання</a:t>
            </a:r>
            <a:r>
              <a:rPr lang="ru-RU" sz="2400" dirty="0"/>
              <a:t> та </a:t>
            </a:r>
            <a:r>
              <a:rPr lang="ru-RU" sz="2400" dirty="0" err="1"/>
              <a:t>кровообігу</a:t>
            </a:r>
            <a:r>
              <a:rPr lang="ru-RU" sz="2400" dirty="0"/>
              <a:t>.</a:t>
            </a:r>
          </a:p>
        </p:txBody>
      </p:sp>
      <p:pic>
        <p:nvPicPr>
          <p:cNvPr id="6" name="Рисунок 5" descr="fun-facts-of-black-t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071942"/>
            <a:ext cx="7072362" cy="252584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u="sng" dirty="0" err="1"/>
              <a:t>Переохолодження</a:t>
            </a:r>
            <a:r>
              <a:rPr lang="ru-RU" sz="2400" dirty="0"/>
              <a:t> – </a:t>
            </a:r>
            <a:r>
              <a:rPr lang="ru-RU" sz="2400" dirty="0" err="1"/>
              <a:t>патологічний</a:t>
            </a:r>
            <a:r>
              <a:rPr lang="ru-RU" sz="2400" dirty="0"/>
              <a:t> стан, </a:t>
            </a:r>
            <a:r>
              <a:rPr lang="ru-RU" sz="2400" dirty="0" err="1"/>
              <a:t>розвивається</a:t>
            </a:r>
            <a:r>
              <a:rPr lang="ru-RU" sz="2400" dirty="0"/>
              <a:t> при </a:t>
            </a:r>
            <a:r>
              <a:rPr lang="ru-RU" sz="2400" dirty="0" err="1"/>
              <a:t>тривалій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холоду на весь </a:t>
            </a:r>
            <a:r>
              <a:rPr lang="ru-RU" sz="2400" dirty="0" err="1"/>
              <a:t>організм</a:t>
            </a:r>
            <a:r>
              <a:rPr lang="ru-RU" sz="2400" dirty="0"/>
              <a:t>, 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</a:t>
            </a:r>
            <a:r>
              <a:rPr lang="ru-RU" sz="2400" dirty="0" err="1"/>
              <a:t>виникає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кровообігу</a:t>
            </a:r>
            <a:r>
              <a:rPr lang="ru-RU" sz="2400" dirty="0"/>
              <a:t>. </a:t>
            </a:r>
            <a:r>
              <a:rPr lang="ru-RU" sz="2400" dirty="0" err="1"/>
              <a:t>Загальне</a:t>
            </a:r>
            <a:r>
              <a:rPr lang="ru-RU" sz="2400" dirty="0"/>
              <a:t> </a:t>
            </a:r>
            <a:r>
              <a:rPr lang="ru-RU" sz="2400" dirty="0" err="1"/>
              <a:t>переохолодження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виникати</a:t>
            </a:r>
            <a:r>
              <a:rPr lang="ru-RU" sz="2400" dirty="0"/>
              <a:t> як при температурах </a:t>
            </a:r>
            <a:r>
              <a:rPr lang="ru-RU" sz="2400" dirty="0" err="1"/>
              <a:t>нижче</a:t>
            </a:r>
            <a:r>
              <a:rPr lang="ru-RU" sz="2400" dirty="0"/>
              <a:t>, так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вище</a:t>
            </a:r>
            <a:r>
              <a:rPr lang="ru-RU" sz="2400" dirty="0"/>
              <a:t> нуля.</a:t>
            </a:r>
          </a:p>
        </p:txBody>
      </p:sp>
      <p:pic>
        <p:nvPicPr>
          <p:cNvPr id="6" name="Рисунок 5" descr="56_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71876"/>
            <a:ext cx="4679157" cy="311943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ru-RU" u="sng" dirty="0" err="1"/>
              <a:t>Ознаки</a:t>
            </a:r>
            <a:r>
              <a:rPr lang="ru-RU" u="sng" dirty="0"/>
              <a:t>:</a:t>
            </a:r>
            <a:endParaRPr lang="ru-RU" dirty="0"/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шкірні</a:t>
            </a:r>
            <a:r>
              <a:rPr lang="ru-RU" dirty="0"/>
              <a:t> покриви </a:t>
            </a:r>
            <a:r>
              <a:rPr lang="ru-RU" dirty="0" err="1"/>
              <a:t>бліді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синюшні</a:t>
            </a:r>
            <a:r>
              <a:rPr lang="ru-RU" dirty="0"/>
              <a:t>, </a:t>
            </a:r>
            <a:r>
              <a:rPr lang="ru-RU" dirty="0" err="1"/>
              <a:t>холодні</a:t>
            </a:r>
            <a:r>
              <a:rPr lang="ru-RU" dirty="0"/>
              <a:t>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чутливість</a:t>
            </a:r>
            <a:r>
              <a:rPr lang="ru-RU" dirty="0"/>
              <a:t> (тактильна та </a:t>
            </a:r>
            <a:r>
              <a:rPr lang="ru-RU" dirty="0" err="1"/>
              <a:t>больова</a:t>
            </a:r>
            <a:r>
              <a:rPr lang="ru-RU" dirty="0"/>
              <a:t>)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;</a:t>
            </a:r>
          </a:p>
          <a:p>
            <a:pPr algn="just" fontAlgn="base"/>
            <a:r>
              <a:rPr lang="ru-RU" dirty="0"/>
              <a:t> – при </a:t>
            </a:r>
            <a:r>
              <a:rPr lang="ru-RU" dirty="0" err="1"/>
              <a:t>розтиранні</a:t>
            </a:r>
            <a:r>
              <a:rPr lang="ru-RU" dirty="0"/>
              <a:t> та </a:t>
            </a:r>
            <a:r>
              <a:rPr lang="ru-RU" dirty="0" err="1"/>
              <a:t>зігріванні</a:t>
            </a:r>
            <a:r>
              <a:rPr lang="ru-RU" dirty="0"/>
              <a:t> –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сильний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пальцях</a:t>
            </a:r>
            <a:r>
              <a:rPr lang="ru-RU" dirty="0"/>
              <a:t> стоп та рук;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в’ялість</a:t>
            </a:r>
            <a:r>
              <a:rPr lang="ru-RU" dirty="0"/>
              <a:t>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брадикардія</a:t>
            </a:r>
            <a:r>
              <a:rPr lang="ru-RU" dirty="0"/>
              <a:t> (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пульсу);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гіпотензія</a:t>
            </a:r>
            <a:r>
              <a:rPr lang="ru-RU" dirty="0"/>
              <a:t> (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i="1" dirty="0"/>
              <a:t>Перша </a:t>
            </a:r>
            <a:r>
              <a:rPr lang="ru-RU" sz="3600" i="1" dirty="0" err="1"/>
              <a:t>медична</a:t>
            </a:r>
            <a:r>
              <a:rPr lang="ru-RU" sz="3600" i="1" dirty="0"/>
              <a:t> </a:t>
            </a:r>
            <a:r>
              <a:rPr lang="ru-RU" sz="3600" i="1" dirty="0" err="1"/>
              <a:t>допомога</a:t>
            </a:r>
            <a:r>
              <a:rPr lang="ru-RU" sz="3600" dirty="0"/>
              <a:t> (</a:t>
            </a:r>
            <a:r>
              <a:rPr lang="ru-RU" sz="3600" i="1" dirty="0" err="1"/>
              <a:t>first</a:t>
            </a:r>
            <a:r>
              <a:rPr lang="ru-RU" sz="3600" i="1" dirty="0"/>
              <a:t> </a:t>
            </a:r>
            <a:r>
              <a:rPr lang="ru-RU" sz="3600" i="1" dirty="0" err="1"/>
              <a:t>medical</a:t>
            </a:r>
            <a:r>
              <a:rPr lang="ru-RU" sz="3600" i="1" dirty="0"/>
              <a:t> </a:t>
            </a:r>
            <a:r>
              <a:rPr lang="ru-RU" sz="3600" i="1" dirty="0" err="1"/>
              <a:t>care</a:t>
            </a:r>
            <a:r>
              <a:rPr lang="ru-RU" sz="3600" dirty="0"/>
              <a:t>) – </a:t>
            </a:r>
            <a:r>
              <a:rPr lang="ru-RU" sz="3600" dirty="0" err="1"/>
              <a:t>це</a:t>
            </a:r>
            <a:r>
              <a:rPr lang="ru-RU" sz="3600" dirty="0"/>
              <a:t> комплекс </a:t>
            </a:r>
            <a:r>
              <a:rPr lang="ru-RU" sz="3600" dirty="0" err="1"/>
              <a:t>заходів</a:t>
            </a:r>
            <a:r>
              <a:rPr lang="ru-RU" sz="3600" dirty="0"/>
              <a:t>, </a:t>
            </a:r>
            <a:r>
              <a:rPr lang="ru-RU" sz="3600" dirty="0" err="1"/>
              <a:t>скерованих</a:t>
            </a:r>
            <a:r>
              <a:rPr lang="ru-RU" sz="3600" dirty="0"/>
              <a:t> на </a:t>
            </a:r>
            <a:r>
              <a:rPr lang="ru-RU" sz="3600" dirty="0" err="1"/>
              <a:t>відновлення</a:t>
            </a:r>
            <a:r>
              <a:rPr lang="ru-RU" sz="3600" dirty="0"/>
              <a:t> та </a:t>
            </a:r>
            <a:r>
              <a:rPr lang="ru-RU" sz="3600" dirty="0" err="1"/>
              <a:t>збереження</a:t>
            </a:r>
            <a:r>
              <a:rPr lang="ru-RU" sz="3600" dirty="0"/>
              <a:t> </a:t>
            </a:r>
            <a:r>
              <a:rPr lang="ru-RU" sz="3600" dirty="0" err="1"/>
              <a:t>життя</a:t>
            </a:r>
            <a:r>
              <a:rPr lang="ru-RU" sz="3600" dirty="0"/>
              <a:t> </a:t>
            </a:r>
            <a:r>
              <a:rPr lang="ru-RU" sz="3600" dirty="0" err="1"/>
              <a:t>та</a:t>
            </a:r>
            <a:r>
              <a:rPr lang="ru-RU" sz="3600" dirty="0"/>
              <a:t> </a:t>
            </a:r>
            <a:r>
              <a:rPr lang="ru-RU" sz="3600" dirty="0" err="1"/>
              <a:t>здоров’я</a:t>
            </a:r>
            <a:r>
              <a:rPr lang="ru-RU" sz="3600" dirty="0"/>
              <a:t> </a:t>
            </a:r>
            <a:r>
              <a:rPr lang="ru-RU" sz="3600" dirty="0" err="1"/>
              <a:t>потерпілого</a:t>
            </a:r>
            <a:r>
              <a:rPr lang="ru-RU" sz="3600" dirty="0"/>
              <a:t>, </a:t>
            </a:r>
            <a:r>
              <a:rPr lang="ru-RU" sz="3600" dirty="0" err="1"/>
              <a:t>здійснюваних</a:t>
            </a:r>
            <a:r>
              <a:rPr lang="ru-RU" sz="3600" dirty="0"/>
              <a:t> </a:t>
            </a:r>
            <a:r>
              <a:rPr lang="ru-RU" sz="3600" dirty="0" err="1"/>
              <a:t>немедичними</a:t>
            </a:r>
            <a:r>
              <a:rPr lang="ru-RU" sz="3600" dirty="0"/>
              <a:t> </a:t>
            </a:r>
            <a:r>
              <a:rPr lang="ru-RU" sz="3600" dirty="0" err="1"/>
              <a:t>працівниками</a:t>
            </a:r>
            <a:r>
              <a:rPr lang="ru-RU" sz="3600" dirty="0"/>
              <a:t> (</a:t>
            </a:r>
            <a:r>
              <a:rPr lang="ru-RU" sz="3600" dirty="0" err="1"/>
              <a:t>взаємодопомога</a:t>
            </a:r>
            <a:r>
              <a:rPr lang="ru-RU" sz="3600" dirty="0"/>
              <a:t>) </a:t>
            </a:r>
            <a:r>
              <a:rPr lang="ru-RU" sz="3600" dirty="0" err="1"/>
              <a:t>або</a:t>
            </a:r>
            <a:r>
              <a:rPr lang="ru-RU" sz="3600" dirty="0"/>
              <a:t> самим </a:t>
            </a:r>
            <a:r>
              <a:rPr lang="ru-RU" sz="3600" dirty="0" err="1"/>
              <a:t>потерпілим</a:t>
            </a:r>
            <a:r>
              <a:rPr lang="ru-RU" sz="3600" dirty="0"/>
              <a:t> (</a:t>
            </a:r>
            <a:r>
              <a:rPr lang="ru-RU" sz="3600" dirty="0" err="1"/>
              <a:t>самодопомога</a:t>
            </a:r>
            <a:r>
              <a:rPr lang="ru-RU" sz="3600" dirty="0"/>
              <a:t>).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Допомога.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/>
            <a:r>
              <a:rPr lang="ru-RU" dirty="0"/>
              <a:t> – перенести в тепле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загорнути</a:t>
            </a:r>
            <a:r>
              <a:rPr lang="ru-RU" dirty="0"/>
              <a:t> в </a:t>
            </a:r>
            <a:r>
              <a:rPr lang="ru-RU" dirty="0" err="1"/>
              <a:t>ковдру</a:t>
            </a:r>
            <a:r>
              <a:rPr lang="ru-RU" dirty="0"/>
              <a:t>,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гарячий</a:t>
            </a:r>
            <a:r>
              <a:rPr lang="ru-RU" dirty="0"/>
              <a:t> чай;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зігрівання</a:t>
            </a:r>
            <a:r>
              <a:rPr lang="ru-RU" dirty="0"/>
              <a:t> </a:t>
            </a:r>
            <a:r>
              <a:rPr lang="ru-RU" dirty="0" err="1"/>
              <a:t>ураженої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/>
              <a:t>розтирання</a:t>
            </a:r>
            <a:r>
              <a:rPr lang="ru-RU" dirty="0"/>
              <a:t> </a:t>
            </a:r>
            <a:r>
              <a:rPr lang="ru-RU" dirty="0" err="1"/>
              <a:t>уражених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етиловим</a:t>
            </a:r>
            <a:r>
              <a:rPr lang="ru-RU" dirty="0"/>
              <a:t> спиртом (не </a:t>
            </a:r>
            <a:r>
              <a:rPr lang="ru-RU" dirty="0" err="1"/>
              <a:t>розтирати</a:t>
            </a:r>
            <a:r>
              <a:rPr lang="ru-RU" dirty="0"/>
              <a:t> </a:t>
            </a:r>
            <a:r>
              <a:rPr lang="ru-RU" dirty="0" err="1"/>
              <a:t>снігом</a:t>
            </a:r>
            <a:r>
              <a:rPr lang="ru-RU" dirty="0"/>
              <a:t>);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утеплювання</a:t>
            </a:r>
            <a:r>
              <a:rPr lang="ru-RU" dirty="0"/>
              <a:t>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прохідність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при </a:t>
            </a:r>
            <a:r>
              <a:rPr lang="ru-RU" dirty="0" err="1"/>
              <a:t>непритомності</a:t>
            </a:r>
            <a:r>
              <a:rPr lang="ru-RU" dirty="0"/>
              <a:t>:</a:t>
            </a:r>
          </a:p>
          <a:p>
            <a:pPr algn="just" fontAlgn="base"/>
            <a:r>
              <a:rPr lang="ru-RU" dirty="0"/>
              <a:t>   а) </a:t>
            </a:r>
            <a:r>
              <a:rPr lang="ru-RU" dirty="0" err="1"/>
              <a:t>запрокинути</a:t>
            </a:r>
            <a:r>
              <a:rPr lang="ru-RU" dirty="0"/>
              <a:t> голову </a:t>
            </a:r>
            <a:r>
              <a:rPr lang="ru-RU" dirty="0" err="1"/>
              <a:t>потерпілого</a:t>
            </a:r>
            <a:r>
              <a:rPr lang="ru-RU" dirty="0"/>
              <a:t>;</a:t>
            </a:r>
          </a:p>
          <a:p>
            <a:pPr algn="just" fontAlgn="base"/>
            <a:r>
              <a:rPr lang="ru-RU" dirty="0"/>
              <a:t>   б) </a:t>
            </a:r>
            <a:r>
              <a:rPr lang="ru-RU" dirty="0" err="1"/>
              <a:t>висунути</a:t>
            </a:r>
            <a:r>
              <a:rPr lang="ru-RU" dirty="0"/>
              <a:t> вперед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нижню</a:t>
            </a:r>
            <a:r>
              <a:rPr lang="ru-RU" dirty="0"/>
              <a:t> </a:t>
            </a:r>
            <a:r>
              <a:rPr lang="ru-RU" dirty="0" err="1"/>
              <a:t>щелепу</a:t>
            </a:r>
            <a:r>
              <a:rPr lang="ru-RU" dirty="0"/>
              <a:t>;   </a:t>
            </a:r>
          </a:p>
          <a:p>
            <a:pPr algn="just" fontAlgn="base"/>
            <a:r>
              <a:rPr lang="ru-RU" dirty="0"/>
              <a:t>   в)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слиз</a:t>
            </a:r>
            <a:r>
              <a:rPr lang="ru-RU" dirty="0"/>
              <a:t>, кров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сторонні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рота </a:t>
            </a:r>
            <a:r>
              <a:rPr lang="ru-RU" dirty="0" err="1"/>
              <a:t>і</a:t>
            </a:r>
            <a:r>
              <a:rPr lang="ru-RU" dirty="0"/>
              <a:t> глотки пальцем;</a:t>
            </a:r>
          </a:p>
          <a:p>
            <a:pPr algn="just" fontAlgn="base"/>
            <a:r>
              <a:rPr lang="ru-RU" dirty="0"/>
              <a:t> –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Шок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стан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 та </a:t>
            </a:r>
            <a:r>
              <a:rPr lang="ru-RU" dirty="0" err="1"/>
              <a:t>смертю</a:t>
            </a:r>
            <a:r>
              <a:rPr lang="ru-RU" dirty="0"/>
              <a:t>; </a:t>
            </a:r>
            <a:r>
              <a:rPr lang="ru-RU" dirty="0" err="1"/>
              <a:t>загальний</a:t>
            </a:r>
            <a:r>
              <a:rPr lang="ru-RU" dirty="0"/>
              <a:t> тяжкий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спричинений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;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</a:t>
            </a:r>
            <a:r>
              <a:rPr lang="ru-RU" dirty="0" err="1"/>
              <a:t>гемодинаміки</a:t>
            </a:r>
            <a:r>
              <a:rPr lang="ru-RU" dirty="0"/>
              <a:t>, </a:t>
            </a:r>
            <a:r>
              <a:rPr lang="ru-RU" dirty="0" err="1"/>
              <a:t>дихання</a:t>
            </a:r>
            <a:r>
              <a:rPr lang="ru-RU" dirty="0"/>
              <a:t>,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</p:txBody>
      </p:sp>
      <p:pic>
        <p:nvPicPr>
          <p:cNvPr id="6" name="Рисунок 5" descr="unname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643446"/>
            <a:ext cx="3024192" cy="176612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Ознаки</a:t>
            </a:r>
            <a:r>
              <a:rPr lang="ru-RU" sz="3200" dirty="0"/>
              <a:t> шоку у </a:t>
            </a:r>
            <a:r>
              <a:rPr lang="ru-RU" sz="3200" dirty="0" err="1"/>
              <a:t>постраждалого</a:t>
            </a:r>
            <a:r>
              <a:rPr lang="ru-RU" sz="3200" dirty="0"/>
              <a:t>: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бліда</a:t>
            </a:r>
            <a:r>
              <a:rPr lang="ru-RU" dirty="0"/>
              <a:t>, холодна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волога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; </a:t>
            </a:r>
            <a:r>
              <a:rPr lang="ru-RU" dirty="0" err="1"/>
              <a:t>слабкість</a:t>
            </a:r>
            <a:r>
              <a:rPr lang="ru-RU" dirty="0"/>
              <a:t>; </a:t>
            </a:r>
            <a:r>
              <a:rPr lang="ru-RU" dirty="0" err="1"/>
              <a:t>неспокій</a:t>
            </a:r>
            <a:r>
              <a:rPr lang="ru-RU" dirty="0"/>
              <a:t>; </a:t>
            </a:r>
            <a:r>
              <a:rPr lang="ru-RU" dirty="0" err="1"/>
              <a:t>сухість</a:t>
            </a:r>
            <a:r>
              <a:rPr lang="ru-RU" dirty="0"/>
              <a:t> в </a:t>
            </a:r>
            <a:r>
              <a:rPr lang="ru-RU" dirty="0" err="1"/>
              <a:t>роті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спраги</a:t>
            </a:r>
            <a:r>
              <a:rPr lang="ru-RU" dirty="0"/>
              <a:t>; </a:t>
            </a:r>
            <a:r>
              <a:rPr lang="ru-RU" dirty="0" err="1"/>
              <a:t>часте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(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20 </a:t>
            </a:r>
            <a:r>
              <a:rPr lang="ru-RU" dirty="0" err="1"/>
              <a:t>вдихів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);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; </a:t>
            </a:r>
            <a:r>
              <a:rPr lang="ru-RU" dirty="0" err="1"/>
              <a:t>непритомність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Причинами </a:t>
            </a:r>
            <a:r>
              <a:rPr lang="ru-RU" sz="3200" dirty="0" err="1"/>
              <a:t>виникнення</a:t>
            </a:r>
            <a:r>
              <a:rPr lang="ru-RU" sz="3200" dirty="0"/>
              <a:t> шоку </a:t>
            </a:r>
            <a:r>
              <a:rPr lang="ru-RU" sz="3200" dirty="0" err="1"/>
              <a:t>можуть</a:t>
            </a:r>
            <a:r>
              <a:rPr lang="ru-RU" sz="3200" dirty="0"/>
              <a:t> бути: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кровотеча</a:t>
            </a:r>
            <a:r>
              <a:rPr lang="ru-RU" dirty="0"/>
              <a:t>; </a:t>
            </a:r>
          </a:p>
          <a:p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кровотеча</a:t>
            </a:r>
            <a:r>
              <a:rPr lang="ru-RU" dirty="0"/>
              <a:t>; </a:t>
            </a:r>
          </a:p>
          <a:p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ґенезу</a:t>
            </a:r>
            <a:r>
              <a:rPr lang="ru-RU" dirty="0"/>
              <a:t>; </a:t>
            </a:r>
          </a:p>
          <a:p>
            <a:r>
              <a:rPr lang="ru-RU" dirty="0" err="1"/>
              <a:t>опіки</a:t>
            </a:r>
            <a:r>
              <a:rPr lang="ru-RU" dirty="0"/>
              <a:t>; </a:t>
            </a:r>
          </a:p>
          <a:p>
            <a:r>
              <a:rPr lang="ru-RU" dirty="0" err="1"/>
              <a:t>серцевий</a:t>
            </a:r>
            <a:r>
              <a:rPr lang="ru-RU" dirty="0"/>
              <a:t> </a:t>
            </a:r>
            <a:r>
              <a:rPr lang="ru-RU" dirty="0" err="1"/>
              <a:t>напад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81184" y="500042"/>
            <a:ext cx="6262816" cy="1048666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Послідовність</a:t>
            </a:r>
            <a:r>
              <a:rPr lang="ru-RU" sz="2800" dirty="0"/>
              <a:t> </a:t>
            </a:r>
            <a:r>
              <a:rPr lang="ru-RU" sz="2800" dirty="0" err="1"/>
              <a:t>дій</a:t>
            </a:r>
            <a:r>
              <a:rPr lang="ru-RU" sz="2800" dirty="0"/>
              <a:t> при </a:t>
            </a:r>
            <a:r>
              <a:rPr lang="ru-RU" sz="2800" dirty="0" err="1"/>
              <a:t>наданні</a:t>
            </a:r>
            <a:r>
              <a:rPr lang="ru-RU" sz="2800" dirty="0"/>
              <a:t> </a:t>
            </a:r>
            <a:r>
              <a:rPr lang="ru-RU" sz="2800" dirty="0" err="1"/>
              <a:t>домедичної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r>
              <a:rPr lang="ru-RU" sz="2800" dirty="0"/>
              <a:t> </a:t>
            </a:r>
            <a:r>
              <a:rPr lang="ru-RU" sz="2800" dirty="0" err="1"/>
              <a:t>постраждалим</a:t>
            </a:r>
            <a:r>
              <a:rPr lang="ru-RU" sz="2800" dirty="0"/>
              <a:t> </a:t>
            </a:r>
            <a:r>
              <a:rPr lang="ru-RU" sz="2800" dirty="0" err="1"/>
              <a:t>при</a:t>
            </a:r>
            <a:r>
              <a:rPr lang="ru-RU" sz="2800" dirty="0"/>
              <a:t> </a:t>
            </a:r>
            <a:r>
              <a:rPr lang="ru-RU" sz="2800" dirty="0" err="1"/>
              <a:t>підозрі</a:t>
            </a:r>
            <a:r>
              <a:rPr lang="ru-RU" sz="2800" dirty="0"/>
              <a:t> на шок не </a:t>
            </a:r>
            <a:r>
              <a:rPr lang="ru-RU" sz="2800" dirty="0" err="1"/>
              <a:t>медичними</a:t>
            </a:r>
            <a:r>
              <a:rPr lang="ru-RU" sz="2800" dirty="0"/>
              <a:t> </a:t>
            </a:r>
            <a:r>
              <a:rPr lang="ru-RU" sz="2800" dirty="0" err="1"/>
              <a:t>працівниками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переконатися</a:t>
            </a:r>
            <a:r>
              <a:rPr lang="ru-RU" dirty="0"/>
              <a:t> у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;</a:t>
            </a:r>
          </a:p>
          <a:p>
            <a:r>
              <a:rPr lang="ru-RU" dirty="0"/>
              <a:t>2) провести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дихання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викликати</a:t>
            </a:r>
            <a:r>
              <a:rPr lang="ru-RU" dirty="0"/>
              <a:t> бригаду </a:t>
            </a:r>
            <a:r>
              <a:rPr lang="ru-RU" dirty="0" err="1"/>
              <a:t>екстреної</a:t>
            </a:r>
            <a:r>
              <a:rPr lang="ru-RU" dirty="0"/>
              <a:t> (</a:t>
            </a:r>
            <a:r>
              <a:rPr lang="ru-RU" dirty="0" err="1"/>
              <a:t>швидкої</a:t>
            </a:r>
            <a:r>
              <a:rPr lang="ru-RU" dirty="0"/>
              <a:t>)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відсутнє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серцево-легеневої</a:t>
            </a:r>
            <a:r>
              <a:rPr lang="ru-RU" dirty="0"/>
              <a:t> </a:t>
            </a:r>
            <a:r>
              <a:rPr lang="ru-RU" dirty="0" err="1"/>
              <a:t>реанімації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усунути</a:t>
            </a:r>
            <a:r>
              <a:rPr lang="ru-RU" dirty="0"/>
              <a:t> причину </a:t>
            </a:r>
            <a:r>
              <a:rPr lang="ru-RU" dirty="0" err="1"/>
              <a:t>виникнення</a:t>
            </a:r>
            <a:r>
              <a:rPr lang="ru-RU" dirty="0"/>
              <a:t> шокового стану: </a:t>
            </a:r>
            <a:r>
              <a:rPr lang="ru-RU" dirty="0" err="1"/>
              <a:t>зупинити</a:t>
            </a:r>
            <a:r>
              <a:rPr lang="ru-RU" dirty="0"/>
              <a:t> </a:t>
            </a:r>
            <a:r>
              <a:rPr lang="ru-RU" dirty="0" err="1"/>
              <a:t>кровотечу</a:t>
            </a:r>
            <a:r>
              <a:rPr lang="ru-RU" dirty="0"/>
              <a:t>, </a:t>
            </a:r>
            <a:r>
              <a:rPr lang="ru-RU" dirty="0" err="1"/>
              <a:t>іммобілізувати</a:t>
            </a:r>
            <a:r>
              <a:rPr lang="ru-RU" dirty="0"/>
              <a:t> перелом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постраждалому</a:t>
            </a:r>
            <a:r>
              <a:rPr lang="ru-RU" dirty="0"/>
              <a:t> </a:t>
            </a:r>
            <a:r>
              <a:rPr lang="ru-RU" dirty="0" err="1"/>
              <a:t>протишокове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:</a:t>
            </a:r>
          </a:p>
          <a:p>
            <a:r>
              <a:rPr lang="ru-RU" dirty="0"/>
              <a:t>а) перевести </a:t>
            </a:r>
            <a:r>
              <a:rPr lang="ru-RU" dirty="0" err="1"/>
              <a:t>постраждалого</a:t>
            </a:r>
            <a:r>
              <a:rPr lang="ru-RU" dirty="0"/>
              <a:t> в </a:t>
            </a:r>
            <a:r>
              <a:rPr lang="ru-RU" dirty="0" err="1"/>
              <a:t>горизонтальне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покласти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ноги </a:t>
            </a:r>
            <a:r>
              <a:rPr lang="ru-RU" dirty="0" err="1"/>
              <a:t>постраждалого</a:t>
            </a:r>
            <a:r>
              <a:rPr lang="ru-RU" dirty="0"/>
              <a:t> ящик, валик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ступні</a:t>
            </a:r>
            <a:r>
              <a:rPr lang="ru-RU" dirty="0"/>
              <a:t> </a:t>
            </a:r>
            <a:r>
              <a:rPr lang="ru-RU" dirty="0" err="1"/>
              <a:t>ніг</a:t>
            </a:r>
            <a:r>
              <a:rPr lang="ru-RU" dirty="0"/>
              <a:t> </a:t>
            </a:r>
            <a:r>
              <a:rPr lang="ru-RU" dirty="0" err="1"/>
              <a:t>знаходились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підборіддя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підкласти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голову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/подушку;</a:t>
            </a:r>
          </a:p>
          <a:p>
            <a:r>
              <a:rPr lang="ru-RU" dirty="0"/>
              <a:t>г) </a:t>
            </a:r>
            <a:r>
              <a:rPr lang="ru-RU" dirty="0" err="1"/>
              <a:t>вкрити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термопокривалом</a:t>
            </a:r>
            <a:r>
              <a:rPr lang="ru-RU" dirty="0"/>
              <a:t>/</a:t>
            </a:r>
            <a:r>
              <a:rPr lang="ru-RU" dirty="0" err="1"/>
              <a:t>покривалом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постраждалим</a:t>
            </a:r>
            <a:r>
              <a:rPr lang="ru-RU" dirty="0"/>
              <a:t> до </a:t>
            </a:r>
            <a:r>
              <a:rPr lang="ru-RU" dirty="0" err="1"/>
              <a:t>приїзду</a:t>
            </a:r>
            <a:r>
              <a:rPr lang="ru-RU" dirty="0"/>
              <a:t> </a:t>
            </a:r>
            <a:r>
              <a:rPr lang="ru-RU" dirty="0" err="1"/>
              <a:t>бригади</a:t>
            </a:r>
            <a:r>
              <a:rPr lang="ru-RU" dirty="0"/>
              <a:t> </a:t>
            </a:r>
            <a:r>
              <a:rPr lang="ru-RU" dirty="0" err="1"/>
              <a:t>екстреної</a:t>
            </a:r>
            <a:r>
              <a:rPr lang="ru-RU" dirty="0"/>
              <a:t> (</a:t>
            </a:r>
            <a:r>
              <a:rPr lang="ru-RU" dirty="0" err="1"/>
              <a:t>швидкої</a:t>
            </a:r>
            <a:r>
              <a:rPr lang="ru-RU" dirty="0"/>
              <a:t>)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;</a:t>
            </a:r>
          </a:p>
          <a:p>
            <a:r>
              <a:rPr lang="ru-RU" dirty="0"/>
              <a:t>8) при </a:t>
            </a:r>
            <a:r>
              <a:rPr lang="ru-RU" dirty="0" err="1"/>
              <a:t>погіршенні</a:t>
            </a:r>
            <a:r>
              <a:rPr lang="ru-RU" dirty="0"/>
              <a:t> стану </a:t>
            </a:r>
            <a:r>
              <a:rPr lang="ru-RU" dirty="0" err="1"/>
              <a:t>постраждалого</a:t>
            </a:r>
            <a:r>
              <a:rPr lang="ru-RU" dirty="0"/>
              <a:t> до </a:t>
            </a:r>
            <a:r>
              <a:rPr lang="ru-RU" dirty="0" err="1"/>
              <a:t>приїзду</a:t>
            </a:r>
            <a:r>
              <a:rPr lang="ru-RU" dirty="0"/>
              <a:t> </a:t>
            </a:r>
            <a:r>
              <a:rPr lang="ru-RU" dirty="0" err="1"/>
              <a:t>бригади</a:t>
            </a:r>
            <a:r>
              <a:rPr lang="ru-RU" dirty="0"/>
              <a:t> </a:t>
            </a:r>
            <a:r>
              <a:rPr lang="ru-RU" dirty="0" err="1"/>
              <a:t>екстреної</a:t>
            </a:r>
            <a:r>
              <a:rPr lang="ru-RU" dirty="0"/>
              <a:t> (</a:t>
            </a:r>
            <a:r>
              <a:rPr lang="ru-RU" dirty="0" err="1"/>
              <a:t>швидкої</a:t>
            </a:r>
            <a:r>
              <a:rPr lang="ru-RU" dirty="0"/>
              <a:t>)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повторно </a:t>
            </a:r>
            <a:r>
              <a:rPr lang="ru-RU" dirty="0" err="1"/>
              <a:t>зателефонувати</a:t>
            </a:r>
            <a:r>
              <a:rPr lang="ru-RU" dirty="0"/>
              <a:t> диспетчеру </a:t>
            </a:r>
            <a:r>
              <a:rPr lang="ru-RU" dirty="0" err="1"/>
              <a:t>екстреної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dirty="0"/>
              <a:t>Дякую за увагу</a:t>
            </a:r>
            <a:endParaRPr lang="ru-RU" sz="72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/>
              <a:t>Одним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найважливіших</a:t>
            </a:r>
            <a:r>
              <a:rPr lang="ru-RU" sz="2800" dirty="0"/>
              <a:t> </a:t>
            </a:r>
            <a:r>
              <a:rPr lang="ru-RU" sz="2800" dirty="0" err="1"/>
              <a:t>положень</a:t>
            </a:r>
            <a:r>
              <a:rPr lang="ru-RU" sz="2800" dirty="0"/>
              <a:t>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першої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терміновість</a:t>
            </a:r>
            <a:r>
              <a:rPr lang="ru-RU" sz="2800" dirty="0"/>
              <a:t>: </a:t>
            </a:r>
            <a:r>
              <a:rPr lang="ru-RU" sz="2800" dirty="0" err="1"/>
              <a:t>чим</a:t>
            </a:r>
            <a:r>
              <a:rPr lang="ru-RU" sz="2800" dirty="0"/>
              <a:t> </a:t>
            </a:r>
            <a:r>
              <a:rPr lang="ru-RU" sz="2800" dirty="0" err="1"/>
              <a:t>швидше</a:t>
            </a:r>
            <a:r>
              <a:rPr lang="ru-RU" sz="2800" dirty="0"/>
              <a:t> вона </a:t>
            </a:r>
            <a:r>
              <a:rPr lang="ru-RU" sz="2800" dirty="0" err="1"/>
              <a:t>надана</a:t>
            </a:r>
            <a:r>
              <a:rPr lang="ru-RU" sz="2800" dirty="0"/>
              <a:t>, </a:t>
            </a:r>
            <a:r>
              <a:rPr lang="ru-RU" sz="2800" dirty="0" err="1"/>
              <a:t>тим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 </a:t>
            </a:r>
            <a:r>
              <a:rPr lang="ru-RU" sz="2800" dirty="0" err="1"/>
              <a:t>сподівань</a:t>
            </a:r>
            <a:r>
              <a:rPr lang="ru-RU" sz="2800" dirty="0"/>
              <a:t> на </a:t>
            </a:r>
            <a:r>
              <a:rPr lang="ru-RU" sz="2800" dirty="0" err="1"/>
              <a:t>сприятливий</a:t>
            </a:r>
            <a:r>
              <a:rPr lang="ru-RU" sz="2800" dirty="0"/>
              <a:t> </a:t>
            </a:r>
            <a:r>
              <a:rPr lang="ru-RU" sz="2800" dirty="0" err="1"/>
              <a:t>наслідок</a:t>
            </a:r>
            <a:r>
              <a:rPr lang="ru-RU" sz="2800" dirty="0"/>
              <a:t>. Тому </a:t>
            </a:r>
            <a:r>
              <a:rPr lang="ru-RU" sz="2800" dirty="0" err="1"/>
              <a:t>таку</a:t>
            </a:r>
            <a:r>
              <a:rPr lang="ru-RU" sz="2800" dirty="0"/>
              <a:t> </a:t>
            </a:r>
            <a:r>
              <a:rPr lang="ru-RU" sz="2800" dirty="0" err="1"/>
              <a:t>допомогу</a:t>
            </a:r>
            <a:r>
              <a:rPr lang="ru-RU" sz="2800" dirty="0"/>
              <a:t> </a:t>
            </a:r>
            <a:r>
              <a:rPr lang="ru-RU" sz="2800" dirty="0" err="1"/>
              <a:t>своєчасно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повинен </a:t>
            </a:r>
            <a:r>
              <a:rPr lang="ru-RU" sz="2800" dirty="0" err="1"/>
              <a:t>надати</a:t>
            </a:r>
            <a:r>
              <a:rPr lang="ru-RU" sz="2800" dirty="0"/>
              <a:t> той, </a:t>
            </a:r>
            <a:r>
              <a:rPr lang="ru-RU" sz="2800" dirty="0" err="1"/>
              <a:t>хто</a:t>
            </a:r>
            <a:r>
              <a:rPr lang="ru-RU" sz="2800" dirty="0"/>
              <a:t> </a:t>
            </a:r>
            <a:r>
              <a:rPr lang="ru-RU" sz="2800" dirty="0" err="1"/>
              <a:t>знаходиться</a:t>
            </a:r>
            <a:r>
              <a:rPr lang="ru-RU" sz="2800" dirty="0"/>
              <a:t> </a:t>
            </a:r>
            <a:r>
              <a:rPr lang="ru-RU" sz="2800" dirty="0" err="1"/>
              <a:t>поряд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потерпілим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 descr="i1075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143380"/>
            <a:ext cx="3594743" cy="23860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/>
              <a:t>Людина, яка </a:t>
            </a:r>
            <a:r>
              <a:rPr lang="ru-RU" sz="2800" b="1" i="1" dirty="0" err="1"/>
              <a:t>надає</a:t>
            </a:r>
            <a:r>
              <a:rPr lang="ru-RU" sz="2800" b="1" i="1" dirty="0"/>
              <a:t> першу </a:t>
            </a:r>
            <a:r>
              <a:rPr lang="ru-RU" sz="2800" b="1" i="1" dirty="0" err="1"/>
              <a:t>допомогу</a:t>
            </a:r>
            <a:r>
              <a:rPr lang="ru-RU" sz="2800" b="1" i="1" dirty="0"/>
              <a:t> повинна </a:t>
            </a:r>
            <a:r>
              <a:rPr lang="ru-RU" sz="2800" b="1" i="1" dirty="0" err="1"/>
              <a:t>вміти</a:t>
            </a:r>
            <a:r>
              <a:rPr lang="ru-RU" sz="2800" b="1" i="1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i="1" dirty="0"/>
              <a:t>-  </a:t>
            </a:r>
            <a:r>
              <a:rPr lang="ru-RU" dirty="0" err="1"/>
              <a:t>оцінити</a:t>
            </a:r>
            <a:r>
              <a:rPr lang="ru-RU" dirty="0"/>
              <a:t> стан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у першу </a:t>
            </a:r>
            <a:r>
              <a:rPr lang="ru-RU" dirty="0" err="1"/>
              <a:t>чергу</a:t>
            </a:r>
            <a:r>
              <a:rPr lang="ru-RU" dirty="0"/>
              <a:t>, той </a:t>
            </a:r>
            <a:r>
              <a:rPr lang="ru-RU" dirty="0" err="1"/>
              <a:t>потребує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«</a:t>
            </a:r>
            <a:r>
              <a:rPr lang="ru-RU" dirty="0" err="1"/>
              <a:t>з</a:t>
            </a:r>
            <a:r>
              <a:rPr lang="ru-RU" dirty="0"/>
              <a:t> рота в рот»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з</a:t>
            </a:r>
            <a:r>
              <a:rPr lang="ru-RU" dirty="0"/>
              <a:t> рота в </a:t>
            </a:r>
            <a:r>
              <a:rPr lang="ru-RU" dirty="0" err="1"/>
              <a:t>ніс</a:t>
            </a:r>
            <a:r>
              <a:rPr lang="ru-RU" dirty="0"/>
              <a:t>»,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кровотечу</a:t>
            </a:r>
            <a:r>
              <a:rPr lang="ru-RU" dirty="0"/>
              <a:t> </a:t>
            </a:r>
            <a:r>
              <a:rPr lang="ru-RU" dirty="0" err="1"/>
              <a:t>накла­данням</a:t>
            </a:r>
            <a:r>
              <a:rPr lang="ru-RU" dirty="0"/>
              <a:t> </a:t>
            </a:r>
            <a:r>
              <a:rPr lang="ru-RU" dirty="0" err="1"/>
              <a:t>джгута</a:t>
            </a:r>
            <a:r>
              <a:rPr lang="ru-RU" dirty="0"/>
              <a:t>, </a:t>
            </a:r>
            <a:r>
              <a:rPr lang="ru-RU" dirty="0" err="1"/>
              <a:t>щільної</a:t>
            </a:r>
            <a:r>
              <a:rPr lang="ru-RU" dirty="0"/>
              <a:t> </a:t>
            </a:r>
            <a:r>
              <a:rPr lang="ru-RU" dirty="0" err="1"/>
              <a:t>пов’язки</a:t>
            </a:r>
            <a:r>
              <a:rPr lang="ru-RU" dirty="0"/>
              <a:t>, </a:t>
            </a:r>
            <a:r>
              <a:rPr lang="ru-RU" dirty="0" err="1"/>
              <a:t>пальцевим</a:t>
            </a:r>
            <a:r>
              <a:rPr lang="ru-RU" dirty="0"/>
              <a:t> </a:t>
            </a:r>
            <a:r>
              <a:rPr lang="ru-RU" dirty="0" err="1"/>
              <a:t>притисканням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пов’язку</a:t>
            </a:r>
            <a:r>
              <a:rPr lang="ru-RU" dirty="0"/>
              <a:t> при </a:t>
            </a:r>
            <a:r>
              <a:rPr lang="ru-RU" dirty="0" err="1"/>
              <a:t>пошкодженні</a:t>
            </a:r>
            <a:r>
              <a:rPr lang="ru-RU" dirty="0"/>
              <a:t> (</a:t>
            </a:r>
            <a:r>
              <a:rPr lang="ru-RU" dirty="0" err="1"/>
              <a:t>по­раненні</a:t>
            </a:r>
            <a:r>
              <a:rPr lang="ru-RU" dirty="0"/>
              <a:t>, </a:t>
            </a:r>
            <a:r>
              <a:rPr lang="ru-RU" dirty="0" err="1"/>
              <a:t>опіку</a:t>
            </a:r>
            <a:r>
              <a:rPr lang="ru-RU" dirty="0"/>
              <a:t>, </a:t>
            </a:r>
            <a:r>
              <a:rPr lang="ru-RU" dirty="0" err="1"/>
              <a:t>відмороженні</a:t>
            </a:r>
            <a:r>
              <a:rPr lang="ru-RU" dirty="0"/>
              <a:t>, </a:t>
            </a:r>
            <a:r>
              <a:rPr lang="ru-RU" dirty="0" err="1"/>
              <a:t>ударі</a:t>
            </a:r>
            <a:r>
              <a:rPr lang="ru-RU" dirty="0"/>
              <a:t>);</a:t>
            </a:r>
          </a:p>
          <a:p>
            <a:pPr fontAlgn="base"/>
            <a:r>
              <a:rPr lang="ru-RU" dirty="0" err="1"/>
              <a:t>іммобілізувати</a:t>
            </a:r>
            <a:r>
              <a:rPr lang="ru-RU" dirty="0"/>
              <a:t> </a:t>
            </a:r>
            <a:r>
              <a:rPr lang="ru-RU" dirty="0" err="1"/>
              <a:t>пошкоджену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при </a:t>
            </a:r>
            <a:r>
              <a:rPr lang="ru-RU" dirty="0" err="1"/>
              <a:t>переломі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, </a:t>
            </a:r>
            <a:r>
              <a:rPr lang="ru-RU" dirty="0" err="1"/>
              <a:t>важкому</a:t>
            </a:r>
            <a:r>
              <a:rPr lang="ru-RU" dirty="0"/>
              <a:t> </a:t>
            </a:r>
            <a:r>
              <a:rPr lang="ru-RU" dirty="0" err="1"/>
              <a:t>ударі</a:t>
            </a:r>
            <a:r>
              <a:rPr lang="ru-RU" dirty="0"/>
              <a:t>, </a:t>
            </a:r>
            <a:r>
              <a:rPr lang="ru-RU" dirty="0" err="1"/>
              <a:t>термічному</a:t>
            </a:r>
            <a:r>
              <a:rPr lang="ru-RU" dirty="0"/>
              <a:t> </a:t>
            </a:r>
            <a:r>
              <a:rPr lang="ru-RU" dirty="0" err="1"/>
              <a:t>враженні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при тепловому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сонячно­му</a:t>
            </a:r>
            <a:r>
              <a:rPr lang="ru-RU" dirty="0"/>
              <a:t> ударах, </a:t>
            </a:r>
            <a:r>
              <a:rPr lang="ru-RU" dirty="0" err="1"/>
              <a:t>утопленні</a:t>
            </a:r>
            <a:r>
              <a:rPr lang="ru-RU" dirty="0"/>
              <a:t>, </a:t>
            </a:r>
            <a:r>
              <a:rPr lang="ru-RU" dirty="0" err="1"/>
              <a:t>нудоти</a:t>
            </a:r>
            <a:r>
              <a:rPr lang="ru-RU" dirty="0"/>
              <a:t>, </a:t>
            </a:r>
            <a:r>
              <a:rPr lang="ru-RU" dirty="0" err="1"/>
              <a:t>втраті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;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підручні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перенесення</a:t>
            </a:r>
            <a:r>
              <a:rPr lang="ru-RU" dirty="0"/>
              <a:t>,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визначити</a:t>
            </a:r>
            <a:r>
              <a:rPr lang="ru-RU" dirty="0"/>
              <a:t> потребу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ма­шиною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попутним</a:t>
            </a:r>
            <a:r>
              <a:rPr lang="ru-RU" dirty="0"/>
              <a:t> транспортом;</a:t>
            </a:r>
          </a:p>
          <a:p>
            <a:pPr fontAlgn="base"/>
            <a:r>
              <a:rPr lang="ru-RU" dirty="0"/>
              <a:t>-  </a:t>
            </a:r>
            <a:r>
              <a:rPr lang="ru-RU" dirty="0" err="1"/>
              <a:t>користуватися</a:t>
            </a:r>
            <a:r>
              <a:rPr lang="ru-RU" dirty="0"/>
              <a:t> аптечкою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err="1"/>
              <a:t>Послідовність</a:t>
            </a:r>
            <a:r>
              <a:rPr lang="ru-RU" sz="2800" b="1" i="1" dirty="0"/>
              <a:t> </a:t>
            </a:r>
            <a:r>
              <a:rPr lang="ru-RU" sz="2800" b="1" i="1" dirty="0" err="1"/>
              <a:t>падання</a:t>
            </a:r>
            <a:r>
              <a:rPr lang="ru-RU" sz="2800" b="1" i="1" dirty="0"/>
              <a:t> </a:t>
            </a:r>
            <a:r>
              <a:rPr lang="ru-RU" sz="2800" b="1" i="1" dirty="0" err="1"/>
              <a:t>першої</a:t>
            </a:r>
            <a:r>
              <a:rPr lang="ru-RU" sz="2800" b="1" i="1" dirty="0"/>
              <a:t> </a:t>
            </a:r>
            <a:r>
              <a:rPr lang="ru-RU" sz="2800" b="1" i="1" dirty="0" err="1"/>
              <a:t>допомоги</a:t>
            </a:r>
            <a:r>
              <a:rPr lang="ru-RU" sz="2800" b="1" i="1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  та  </a:t>
            </a:r>
            <a:r>
              <a:rPr lang="ru-RU" dirty="0" err="1"/>
              <a:t>життю</a:t>
            </a:r>
            <a:r>
              <a:rPr lang="ru-RU" dirty="0"/>
              <a:t>  </a:t>
            </a:r>
            <a:r>
              <a:rPr lang="ru-RU" dirty="0" err="1"/>
              <a:t>потерпілого</a:t>
            </a:r>
            <a:r>
              <a:rPr lang="ru-RU" dirty="0"/>
              <a:t>(</a:t>
            </a:r>
            <a:r>
              <a:rPr lang="ru-RU" dirty="0" err="1"/>
              <a:t>звільнити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струму, </a:t>
            </a:r>
            <a:r>
              <a:rPr lang="ru-RU" dirty="0" err="1"/>
              <a:t>винести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зараженої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</a:t>
            </a:r>
            <a:r>
              <a:rPr lang="ru-RU" dirty="0" err="1"/>
              <a:t>загасити</a:t>
            </a:r>
            <a:r>
              <a:rPr lang="ru-RU" dirty="0"/>
              <a:t> </a:t>
            </a:r>
            <a:r>
              <a:rPr lang="ru-RU" dirty="0" err="1"/>
              <a:t>палаючий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ви­тягти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води), </a:t>
            </a:r>
            <a:r>
              <a:rPr lang="ru-RU" dirty="0" err="1"/>
              <a:t>оцінити</a:t>
            </a:r>
            <a:r>
              <a:rPr lang="ru-RU" dirty="0"/>
              <a:t> стан </a:t>
            </a:r>
            <a:r>
              <a:rPr lang="ru-RU" dirty="0" err="1"/>
              <a:t>потерпілого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визначити</a:t>
            </a:r>
            <a:r>
              <a:rPr lang="ru-RU" dirty="0"/>
              <a:t> характер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важкість</a:t>
            </a:r>
            <a:r>
              <a:rPr lang="ru-RU" dirty="0"/>
              <a:t> травм,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ста­новлять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врятування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врятуван­ня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в порядку </a:t>
            </a:r>
            <a:r>
              <a:rPr lang="ru-RU" dirty="0" err="1"/>
              <a:t>терміновості</a:t>
            </a:r>
            <a:r>
              <a:rPr lang="ru-RU" dirty="0"/>
              <a:t> (</a:t>
            </a:r>
            <a:r>
              <a:rPr lang="ru-RU" dirty="0" err="1"/>
              <a:t>вивільнити</a:t>
            </a:r>
            <a:r>
              <a:rPr lang="ru-RU" dirty="0"/>
              <a:t> </a:t>
            </a:r>
            <a:r>
              <a:rPr lang="ru-RU" dirty="0" err="1"/>
              <a:t>прохідність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припи­нити</a:t>
            </a:r>
            <a:r>
              <a:rPr lang="ru-RU" dirty="0"/>
              <a:t> </a:t>
            </a:r>
            <a:r>
              <a:rPr lang="ru-RU" dirty="0" err="1"/>
              <a:t>кровотечу</a:t>
            </a:r>
            <a:r>
              <a:rPr lang="ru-RU" dirty="0"/>
              <a:t>, </a:t>
            </a:r>
            <a:r>
              <a:rPr lang="ru-RU" dirty="0" err="1"/>
              <a:t>іммобілізувати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перелому, </a:t>
            </a:r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пов’язку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 </a:t>
            </a:r>
            <a:r>
              <a:rPr lang="ru-RU" dirty="0" err="1"/>
              <a:t>ін</a:t>
            </a:r>
            <a:r>
              <a:rPr lang="ru-RU" dirty="0"/>
              <a:t>.);</a:t>
            </a:r>
          </a:p>
          <a:p>
            <a:pPr fontAlgn="base"/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по­терпілого</a:t>
            </a:r>
            <a:r>
              <a:rPr lang="ru-RU" dirty="0"/>
              <a:t> до </a:t>
            </a:r>
            <a:r>
              <a:rPr lang="ru-RU" dirty="0" err="1"/>
              <a:t>прибуття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швидку</a:t>
            </a:r>
            <a:r>
              <a:rPr lang="ru-RU" dirty="0"/>
              <a:t> </a:t>
            </a:r>
            <a:r>
              <a:rPr lang="ru-RU" dirty="0" err="1"/>
              <a:t>медичну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чилікаря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вжити</a:t>
            </a:r>
            <a:r>
              <a:rPr lang="ru-RU" dirty="0"/>
              <a:t> заходи для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в </a:t>
            </a:r>
            <a:r>
              <a:rPr lang="ru-RU" dirty="0" err="1"/>
              <a:t>найближчу</a:t>
            </a:r>
            <a:r>
              <a:rPr lang="ru-RU" dirty="0"/>
              <a:t> </a:t>
            </a:r>
            <a:r>
              <a:rPr lang="ru-RU" dirty="0" err="1"/>
              <a:t>медичну</a:t>
            </a:r>
            <a:r>
              <a:rPr lang="ru-RU" dirty="0"/>
              <a:t> </a:t>
            </a:r>
            <a:r>
              <a:rPr lang="ru-RU" dirty="0" err="1"/>
              <a:t>установу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ru-RU" b="1" dirty="0" err="1"/>
              <a:t>Втрата</a:t>
            </a:r>
            <a:r>
              <a:rPr lang="ru-RU" b="1" dirty="0"/>
              <a:t> </a:t>
            </a:r>
            <a:r>
              <a:rPr lang="ru-RU" b="1" dirty="0" err="1"/>
              <a:t>свідомості</a:t>
            </a:r>
            <a:r>
              <a:rPr lang="ru-RU" b="1" dirty="0"/>
              <a:t> </a:t>
            </a:r>
            <a:r>
              <a:rPr lang="ru-RU" i="1" dirty="0"/>
              <a:t>- </a:t>
            </a:r>
            <a:r>
              <a:rPr lang="ru-RU" dirty="0" err="1"/>
              <a:t>це</a:t>
            </a:r>
            <a:r>
              <a:rPr lang="ru-RU" dirty="0"/>
              <a:t> стан, коли </a:t>
            </a:r>
            <a:r>
              <a:rPr lang="ru-RU" dirty="0" err="1"/>
              <a:t>людина</a:t>
            </a:r>
            <a:r>
              <a:rPr lang="ru-RU" dirty="0"/>
              <a:t> не </a:t>
            </a:r>
            <a:r>
              <a:rPr lang="ru-RU" dirty="0" err="1"/>
              <a:t>реагує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на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нерухома</a:t>
            </a:r>
            <a:r>
              <a:rPr lang="ru-RU" dirty="0"/>
              <a:t>, не </a:t>
            </a:r>
            <a:r>
              <a:rPr lang="ru-RU" dirty="0" err="1"/>
              <a:t>відповідає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.</a:t>
            </a:r>
          </a:p>
          <a:p>
            <a:pPr algn="just" fontAlgn="base"/>
            <a:r>
              <a:rPr lang="ru-RU" dirty="0"/>
              <a:t>Причини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центру </a:t>
            </a:r>
            <a:r>
              <a:rPr lang="ru-RU" dirty="0" err="1"/>
              <a:t>свідомості</a:t>
            </a:r>
            <a:r>
              <a:rPr lang="ru-RU" dirty="0"/>
              <a:t> – </a:t>
            </a:r>
            <a:r>
              <a:rPr lang="ru-RU" dirty="0" err="1"/>
              <a:t>мозку</a:t>
            </a:r>
            <a:r>
              <a:rPr lang="ru-RU" dirty="0"/>
              <a:t> (при травмах,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, </a:t>
            </a:r>
            <a:r>
              <a:rPr lang="ru-RU" dirty="0" err="1"/>
              <a:t>замерзанні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pPr algn="just" fontAlgn="base"/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у широкому </a:t>
            </a:r>
            <a:r>
              <a:rPr lang="ru-RU" dirty="0" err="1"/>
              <a:t>спектрі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шо­ку, </a:t>
            </a:r>
            <a:r>
              <a:rPr lang="ru-RU" dirty="0" err="1"/>
              <a:t>непритомності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закінчуючи</a:t>
            </a:r>
            <a:r>
              <a:rPr lang="ru-RU" dirty="0"/>
              <a:t> станом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При </a:t>
            </a:r>
            <a:r>
              <a:rPr lang="ru-RU" dirty="0" err="1"/>
              <a:t>втраті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становить </a:t>
            </a:r>
            <a:r>
              <a:rPr lang="ru-RU" dirty="0" err="1"/>
              <a:t>западання</a:t>
            </a:r>
            <a:r>
              <a:rPr lang="ru-RU" dirty="0"/>
              <a:t> </a:t>
            </a:r>
            <a:r>
              <a:rPr lang="ru-RU" dirty="0" err="1"/>
              <a:t>язи­ка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потрапляння</a:t>
            </a:r>
            <a:r>
              <a:rPr lang="ru-RU" dirty="0"/>
              <a:t> </a:t>
            </a:r>
            <a:r>
              <a:rPr lang="ru-RU" dirty="0" err="1"/>
              <a:t>блювотних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 у </a:t>
            </a:r>
            <a:r>
              <a:rPr lang="ru-RU" dirty="0" err="1"/>
              <a:t>дихальні</a:t>
            </a:r>
            <a:r>
              <a:rPr lang="ru-RU" dirty="0"/>
              <a:t> шля­хи,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закупорювання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Допомога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b="1" i="1" dirty="0"/>
              <a:t> 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винести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вивільнити</a:t>
            </a:r>
            <a:r>
              <a:rPr lang="ru-RU" dirty="0"/>
              <a:t> </a:t>
            </a:r>
            <a:r>
              <a:rPr lang="ru-RU" dirty="0" err="1"/>
              <a:t>дихальні</a:t>
            </a:r>
            <a:r>
              <a:rPr lang="ru-RU" dirty="0"/>
              <a:t> шля­хи,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бік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сер­цебиття</a:t>
            </a:r>
            <a:r>
              <a:rPr lang="ru-RU" dirty="0"/>
              <a:t> треба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оживлення</a:t>
            </a:r>
            <a:r>
              <a:rPr lang="ru-RU" dirty="0"/>
              <a:t> методом штуч­ного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масажу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 Людину,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,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намагатися</a:t>
            </a:r>
            <a:r>
              <a:rPr lang="ru-RU" dirty="0"/>
              <a:t> </a:t>
            </a:r>
            <a:r>
              <a:rPr lang="ru-RU" dirty="0" err="1"/>
              <a:t>напоїти</a:t>
            </a:r>
            <a:r>
              <a:rPr lang="ru-RU" dirty="0"/>
              <a:t>, </a:t>
            </a:r>
            <a:r>
              <a:rPr lang="ru-RU" dirty="0" err="1"/>
              <a:t>транспор­тувати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треба у </a:t>
            </a:r>
            <a:r>
              <a:rPr lang="ru-RU" dirty="0" err="1"/>
              <a:t>фіксованому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.</a:t>
            </a:r>
          </a:p>
          <a:p>
            <a:pPr algn="just" fontAlgn="base"/>
            <a:r>
              <a:rPr lang="ru-RU" dirty="0" err="1"/>
              <a:t>Оживлення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про­цедур: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(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) та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Кровотеча</a:t>
            </a:r>
            <a:r>
              <a:rPr lang="ru-RU" dirty="0"/>
              <a:t>.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Причини –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цілості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механічного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па­тологічного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 </a:t>
            </a:r>
            <a:r>
              <a:rPr lang="ru-RU" dirty="0" err="1"/>
              <a:t>Ознаки</a:t>
            </a:r>
            <a:r>
              <a:rPr lang="ru-RU" dirty="0"/>
              <a:t> – </a:t>
            </a:r>
            <a:r>
              <a:rPr lang="ru-RU" dirty="0" err="1"/>
              <a:t>артеріальна</a:t>
            </a:r>
            <a:r>
              <a:rPr lang="ru-RU" dirty="0"/>
              <a:t> </a:t>
            </a:r>
            <a:r>
              <a:rPr lang="ru-RU" dirty="0" err="1"/>
              <a:t>кровотеча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яскраво-черво­ним</a:t>
            </a:r>
            <a:r>
              <a:rPr lang="ru-RU" dirty="0"/>
              <a:t> </a:t>
            </a:r>
            <a:r>
              <a:rPr lang="ru-RU" dirty="0" err="1"/>
              <a:t>кольором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кров </a:t>
            </a:r>
            <a:r>
              <a:rPr lang="ru-RU" dirty="0" err="1"/>
              <a:t>б’є</a:t>
            </a:r>
            <a:r>
              <a:rPr lang="ru-RU" dirty="0"/>
              <a:t> фонтанчиком;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капілярної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вона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краплями</a:t>
            </a:r>
            <a:r>
              <a:rPr lang="ru-RU" dirty="0"/>
              <a:t>, </a:t>
            </a:r>
            <a:r>
              <a:rPr lang="ru-RU" dirty="0" err="1"/>
              <a:t>венозна</a:t>
            </a:r>
            <a:r>
              <a:rPr lang="ru-RU" dirty="0"/>
              <a:t> кров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темно-червоне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Допомога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i="1" dirty="0"/>
              <a:t> </a:t>
            </a:r>
            <a:r>
              <a:rPr lang="ru-RU" dirty="0" err="1"/>
              <a:t>Артеріальну</a:t>
            </a:r>
            <a:r>
              <a:rPr lang="ru-RU" dirty="0"/>
              <a:t> </a:t>
            </a:r>
            <a:r>
              <a:rPr lang="ru-RU" dirty="0" err="1"/>
              <a:t>кровотечу</a:t>
            </a:r>
            <a:r>
              <a:rPr lang="ru-RU" dirty="0"/>
              <a:t> </a:t>
            </a:r>
            <a:r>
              <a:rPr lang="ru-RU" dirty="0" err="1"/>
              <a:t>зупиняють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стискувальної</a:t>
            </a:r>
            <a:r>
              <a:rPr lang="ru-RU" dirty="0"/>
              <a:t> </a:t>
            </a:r>
            <a:r>
              <a:rPr lang="ru-RU" dirty="0" err="1"/>
              <a:t>пов’язки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кро­вотечі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для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припливу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до </a:t>
            </a:r>
            <a:r>
              <a:rPr lang="ru-RU" dirty="0" err="1"/>
              <a:t>ділянки</a:t>
            </a:r>
            <a:r>
              <a:rPr lang="ru-RU" dirty="0"/>
              <a:t> рани </a:t>
            </a:r>
            <a:r>
              <a:rPr lang="ru-RU" dirty="0" err="1"/>
              <a:t>придавлюють</a:t>
            </a:r>
            <a:r>
              <a:rPr lang="ru-RU" dirty="0"/>
              <a:t> </a:t>
            </a:r>
            <a:r>
              <a:rPr lang="ru-RU" dirty="0" err="1"/>
              <a:t>артерію</a:t>
            </a:r>
            <a:r>
              <a:rPr lang="ru-RU" dirty="0"/>
              <a:t> пальцем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</a:t>
            </a:r>
            <a:r>
              <a:rPr lang="ru-RU" dirty="0" err="1"/>
              <a:t>стискувальну</a:t>
            </a:r>
            <a:r>
              <a:rPr lang="ru-RU" dirty="0"/>
              <a:t> </a:t>
            </a:r>
            <a:r>
              <a:rPr lang="ru-RU" dirty="0" err="1"/>
              <a:t>пов’язку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стегно­вої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</a:t>
            </a:r>
            <a:r>
              <a:rPr lang="ru-RU" dirty="0" err="1"/>
              <a:t>джгут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джгут</a:t>
            </a:r>
            <a:r>
              <a:rPr lang="ru-RU" dirty="0"/>
              <a:t> </a:t>
            </a:r>
            <a:r>
              <a:rPr lang="ru-RU" dirty="0" err="1"/>
              <a:t>підкладають</a:t>
            </a:r>
            <a:r>
              <a:rPr lang="ru-RU" dirty="0"/>
              <a:t> шар </a:t>
            </a:r>
            <a:r>
              <a:rPr lang="ru-RU" dirty="0" err="1"/>
              <a:t>марлі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пошко­дити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вставляють</a:t>
            </a:r>
            <a:r>
              <a:rPr lang="ru-RU" dirty="0"/>
              <a:t> записку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накладання</a:t>
            </a:r>
            <a:r>
              <a:rPr lang="ru-RU" dirty="0"/>
              <a:t>.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викорис­тання</a:t>
            </a:r>
            <a:r>
              <a:rPr lang="ru-RU" dirty="0"/>
              <a:t> </a:t>
            </a:r>
            <a:r>
              <a:rPr lang="ru-RU" dirty="0" err="1"/>
              <a:t>джгута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годинами, у про­тивному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змертвіє</a:t>
            </a:r>
            <a:r>
              <a:rPr lang="ru-RU" dirty="0"/>
              <a:t> </a:t>
            </a:r>
            <a:r>
              <a:rPr lang="ru-RU" dirty="0" err="1"/>
              <a:t>кінцівка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до­даткову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то через 1,5-2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джгут</a:t>
            </a:r>
            <a:r>
              <a:rPr lang="ru-RU" dirty="0"/>
              <a:t>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відпускають</a:t>
            </a:r>
            <a:r>
              <a:rPr lang="ru-RU" dirty="0"/>
              <a:t> (до </a:t>
            </a:r>
            <a:r>
              <a:rPr lang="ru-RU" dirty="0" err="1"/>
              <a:t>почервоніння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), </a:t>
            </a:r>
            <a:r>
              <a:rPr lang="ru-RU" dirty="0" err="1"/>
              <a:t>кровотечу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зменшують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способами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стискувальним</a:t>
            </a:r>
            <a:r>
              <a:rPr lang="ru-RU" dirty="0"/>
              <a:t> тампоном),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затягують</a:t>
            </a:r>
            <a:r>
              <a:rPr lang="ru-RU" dirty="0"/>
              <a:t> </a:t>
            </a:r>
            <a:r>
              <a:rPr lang="ru-RU" dirty="0" err="1"/>
              <a:t>джгут</a:t>
            </a:r>
            <a:r>
              <a:rPr lang="ru-RU" dirty="0"/>
              <a:t>. При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шийної</a:t>
            </a:r>
            <a:r>
              <a:rPr lang="ru-RU" dirty="0"/>
              <a:t> (</a:t>
            </a:r>
            <a:r>
              <a:rPr lang="ru-RU" dirty="0" err="1"/>
              <a:t>сонної</a:t>
            </a:r>
            <a:r>
              <a:rPr lang="ru-RU" dirty="0"/>
              <a:t>) </a:t>
            </a:r>
            <a:r>
              <a:rPr lang="ru-RU" dirty="0" err="1"/>
              <a:t>артерії</a:t>
            </a:r>
            <a:r>
              <a:rPr lang="ru-RU" dirty="0"/>
              <a:t> рану за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здавлюють</a:t>
            </a:r>
            <a:r>
              <a:rPr lang="ru-RU" dirty="0"/>
              <a:t> пальцем,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набивають</a:t>
            </a:r>
            <a:r>
              <a:rPr lang="ru-RU" dirty="0"/>
              <a:t> вели­кою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марлі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тампонування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cinskiy-stol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medicinskiy-stol</Template>
  <TotalTime>35</TotalTime>
  <Words>1698</Words>
  <Application>Microsoft Office PowerPoint</Application>
  <PresentationFormat>Экран (4:3)</PresentationFormat>
  <Paragraphs>84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Calibri</vt:lpstr>
      <vt:lpstr>medicinskiy-stol</vt:lpstr>
      <vt:lpstr>Перша долікарська допомога при нещасних випадках</vt:lpstr>
      <vt:lpstr>Перша медична допомога (first medical care) – це комплекс заходів, скерованих на відновлення та збереження життя та здоров’я потерпілого, здійснюваних немедичними працівниками (взаємодопомога) або самим потерпілим (самодопомога). </vt:lpstr>
      <vt:lpstr>Одним з найважливіших положень надання першої допомоги є її терміновість: чим швидше вона надана, тим більше сподівань на сприятливий наслідок. Тому таку допомогу своєчасно може і повинен надати той, хто знаходиться поряд з потерпілим. </vt:lpstr>
      <vt:lpstr>Людина, яка надає першу допомогу повинна вміти: </vt:lpstr>
      <vt:lpstr>Послідовність падання першої допомоги: </vt:lpstr>
      <vt:lpstr>Презентация PowerPoint</vt:lpstr>
      <vt:lpstr>Допомога.</vt:lpstr>
      <vt:lpstr>Кровотеча. </vt:lpstr>
      <vt:lpstr>Допомога.</vt:lpstr>
      <vt:lpstr>Презентация PowerPoint</vt:lpstr>
      <vt:lpstr>Презентация PowerPoint</vt:lpstr>
      <vt:lpstr>Термічні опіки.</vt:lpstr>
      <vt:lpstr>Допомога.</vt:lpstr>
      <vt:lpstr>Ураження електричним струмом.</vt:lpstr>
      <vt:lpstr>Допомога. </vt:lpstr>
      <vt:lpstr>Отруєння загального характеру.</vt:lpstr>
      <vt:lpstr>Допомога.</vt:lpstr>
      <vt:lpstr>Презентация PowerPoint</vt:lpstr>
      <vt:lpstr>Презентация PowerPoint</vt:lpstr>
      <vt:lpstr>Допомога.</vt:lpstr>
      <vt:lpstr>Шок </vt:lpstr>
      <vt:lpstr>Ознаки шоку у постраждалого: </vt:lpstr>
      <vt:lpstr>Причинами виникнення шоку можуть бути: </vt:lpstr>
      <vt:lpstr>Послідовність дій при наданні домедичної допомоги постраждалим при підозрі на шок не медичними працівниками: </vt:lpstr>
      <vt:lpstr>Дякую за увагу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долікарська допомога при нещасних випадках</dc:title>
  <dc:creator>User</dc:creator>
  <cp:lastModifiedBy>Татьяна Шматько</cp:lastModifiedBy>
  <cp:revision>6</cp:revision>
  <dcterms:created xsi:type="dcterms:W3CDTF">2020-05-28T16:00:43Z</dcterms:created>
  <dcterms:modified xsi:type="dcterms:W3CDTF">2022-05-25T15:23:51Z</dcterms:modified>
</cp:coreProperties>
</file>